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6"/>
  </p:notesMasterIdLst>
  <p:handoutMasterIdLst>
    <p:handoutMasterId r:id="rId17"/>
  </p:handoutMasterIdLst>
  <p:sldIdLst>
    <p:sldId id="256" r:id="rId2"/>
    <p:sldId id="286" r:id="rId3"/>
    <p:sldId id="296" r:id="rId4"/>
    <p:sldId id="260" r:id="rId5"/>
    <p:sldId id="295" r:id="rId6"/>
    <p:sldId id="297" r:id="rId7"/>
    <p:sldId id="300" r:id="rId8"/>
    <p:sldId id="301" r:id="rId9"/>
    <p:sldId id="302" r:id="rId10"/>
    <p:sldId id="298" r:id="rId11"/>
    <p:sldId id="299" r:id="rId12"/>
    <p:sldId id="303" r:id="rId13"/>
    <p:sldId id="304" r:id="rId14"/>
    <p:sldId id="305" r:id="rId15"/>
  </p:sldIdLst>
  <p:sldSz cx="12192000" cy="6858000"/>
  <p:notesSz cx="6858000" cy="9144000"/>
  <p:embeddedFontLst>
    <p:embeddedFont>
      <p:font typeface="SimHei" panose="02010609060101010101" pitchFamily="49" charset="-122"/>
      <p:regular r:id="rId18"/>
    </p:embeddedFont>
    <p:embeddedFont>
      <p:font typeface="HarmonyOS Sans SC Black" pitchFamily="2" charset="-122"/>
      <p:bold r:id="rId19"/>
    </p:embeddedFont>
    <p:embeddedFont>
      <p:font typeface="HarmonyOS Sans SC Medium" pitchFamily="2" charset="-122"/>
      <p:regular r:id="rId20"/>
    </p:embeddedFont>
    <p:embeddedFont>
      <p:font typeface="等线" panose="02010600030101010101" pitchFamily="2" charset="-122"/>
      <p:regular r:id="rId21"/>
      <p:bold r:id="rId22"/>
    </p:embeddedFont>
    <p:embeddedFont>
      <p:font typeface="PingFang SC" panose="020B0400000000000000" pitchFamily="34" charset="-122"/>
      <p:regular r:id="rId23"/>
      <p:bold r:id="rId24"/>
    </p:embeddedFont>
    <p:embeddedFont>
      <p:font typeface="PINGFANG SC SEMIBOLD" panose="020B0400000000000000" pitchFamily="34" charset="-122"/>
      <p:regular r:id="rId25"/>
      <p:bold r:id="rId26"/>
    </p:embeddedFont>
  </p:embeddedFontLst>
  <p:defaultTextStyle>
    <a:defPPr>
      <a:defRPr lang="en-US"/>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3"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7" algn="l" defTabSz="91435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7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38" autoAdjust="0"/>
    <p:restoredTop sz="94626"/>
  </p:normalViewPr>
  <p:slideViewPr>
    <p:cSldViewPr snapToGrid="0" showGuides="1">
      <p:cViewPr varScale="1">
        <p:scale>
          <a:sx n="121" d="100"/>
          <a:sy n="121" d="100"/>
        </p:scale>
        <p:origin x="352" y="168"/>
      </p:cViewPr>
      <p:guideLst/>
    </p:cSldViewPr>
  </p:slideViewPr>
  <p:notesTextViewPr>
    <p:cViewPr>
      <p:scale>
        <a:sx n="1" d="1"/>
        <a:sy n="1" d="1"/>
      </p:scale>
      <p:origin x="0" y="0"/>
    </p:cViewPr>
  </p:notesTextViewPr>
  <p:notesViewPr>
    <p:cSldViewPr snapToGrid="0">
      <p:cViewPr varScale="1">
        <p:scale>
          <a:sx n="84" d="100"/>
          <a:sy n="84" d="100"/>
        </p:scale>
        <p:origin x="3912"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28721445-E123-3559-76EC-DABDB4B17C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10D8815C-27AC-CADE-891F-B2CAAE754A1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A80A50C-A08D-4685-BF89-D476B514DCB4}" type="datetimeFigureOut">
              <a:rPr lang="zh-CN" altLang="en-US" smtClean="0"/>
              <a:t>2025/12/14</a:t>
            </a:fld>
            <a:endParaRPr lang="zh-CN" altLang="en-US"/>
          </a:p>
        </p:txBody>
      </p:sp>
      <p:sp>
        <p:nvSpPr>
          <p:cNvPr id="4" name="页脚占位符 3">
            <a:extLst>
              <a:ext uri="{FF2B5EF4-FFF2-40B4-BE49-F238E27FC236}">
                <a16:creationId xmlns:a16="http://schemas.microsoft.com/office/drawing/2014/main" id="{45210BD6-AAC2-8DA3-A866-8DEE86245A4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54BBC8-AA09-3DB0-8C57-776579661D8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110811-7416-4802-BE47-D7F3A435EAD2}" type="slidenum">
              <a:rPr lang="zh-CN" altLang="en-US" smtClean="0"/>
              <a:t>‹#›</a:t>
            </a:fld>
            <a:endParaRPr lang="zh-CN" altLang="en-US"/>
          </a:p>
        </p:txBody>
      </p:sp>
    </p:spTree>
    <p:extLst>
      <p:ext uri="{BB962C8B-B14F-4D97-AF65-F5344CB8AC3E}">
        <p14:creationId xmlns:p14="http://schemas.microsoft.com/office/powerpoint/2010/main" val="4366928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F1D754-A891-4217-BDD2-F465E2669A7E}" type="datetimeFigureOut">
              <a:rPr lang="zh-CN" altLang="en-US" smtClean="0"/>
              <a:t>2025/12/14</a:t>
            </a:fld>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DAB4A6-477B-49FC-9707-0B8F954AA7A1}" type="slidenum">
              <a:rPr lang="zh-CN" altLang="en-US" smtClean="0"/>
              <a:t>‹#›</a:t>
            </a:fld>
            <a:endParaRPr lang="zh-CN" altLang="en-US"/>
          </a:p>
        </p:txBody>
      </p:sp>
    </p:spTree>
    <p:extLst>
      <p:ext uri="{BB962C8B-B14F-4D97-AF65-F5344CB8AC3E}">
        <p14:creationId xmlns:p14="http://schemas.microsoft.com/office/powerpoint/2010/main" val="1883062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a:noFill/>
          <a:ln w="12700">
            <a:solidFill>
              <a:prstClr val="black"/>
            </a:solidFill>
          </a:ln>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09DAB4A6-477B-49FC-9707-0B8F954AA7A1}" type="slidenum">
              <a:rPr lang="zh-CN" altLang="en-US" smtClean="0"/>
              <a:t>6</a:t>
            </a:fld>
            <a:endParaRPr lang="zh-CN" altLang="en-US"/>
          </a:p>
        </p:txBody>
      </p:sp>
    </p:spTree>
    <p:extLst>
      <p:ext uri="{BB962C8B-B14F-4D97-AF65-F5344CB8AC3E}">
        <p14:creationId xmlns:p14="http://schemas.microsoft.com/office/powerpoint/2010/main" val="1671987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1127553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yout 09">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1D3D97ED-8CCE-DB52-7A75-D114FB7E3E46}"/>
              </a:ext>
            </a:extLst>
          </p:cNvPr>
          <p:cNvSpPr>
            <a:spLocks noGrp="1"/>
          </p:cNvSpPr>
          <p:nvPr>
            <p:ph type="pic" sz="quarter" idx="14" hasCustomPrompt="1"/>
          </p:nvPr>
        </p:nvSpPr>
        <p:spPr>
          <a:xfrm>
            <a:off x="4229574" y="4630393"/>
            <a:ext cx="3114450" cy="150370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067363A6-BA50-CBF3-B603-293D5C0082EF}"/>
              </a:ext>
            </a:extLst>
          </p:cNvPr>
          <p:cNvSpPr>
            <a:spLocks noGrp="1"/>
          </p:cNvSpPr>
          <p:nvPr>
            <p:ph type="pic" sz="quarter" idx="15" hasCustomPrompt="1"/>
          </p:nvPr>
        </p:nvSpPr>
        <p:spPr>
          <a:xfrm>
            <a:off x="7805963" y="2874611"/>
            <a:ext cx="3114450" cy="325948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7950702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yout 10">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19FDA64A-FA64-AB9F-3952-12D110C2396E}"/>
              </a:ext>
            </a:extLst>
          </p:cNvPr>
          <p:cNvSpPr>
            <a:spLocks noGrp="1"/>
          </p:cNvSpPr>
          <p:nvPr>
            <p:ph type="pic" sz="quarter" idx="14" hasCustomPrompt="1"/>
          </p:nvPr>
        </p:nvSpPr>
        <p:spPr>
          <a:xfrm>
            <a:off x="1266590" y="3784601"/>
            <a:ext cx="6340709" cy="194310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0708344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yout 11">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DEEDFF2A-5AFD-8E89-24E8-C529E73E86A1}"/>
              </a:ext>
            </a:extLst>
          </p:cNvPr>
          <p:cNvSpPr>
            <a:spLocks noGrp="1"/>
          </p:cNvSpPr>
          <p:nvPr>
            <p:ph type="pic" sz="quarter" idx="14" hasCustomPrompt="1"/>
          </p:nvPr>
        </p:nvSpPr>
        <p:spPr>
          <a:xfrm>
            <a:off x="3452808" y="1985549"/>
            <a:ext cx="2247905" cy="166242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5" name="Picture Placeholder 5">
            <a:extLst>
              <a:ext uri="{FF2B5EF4-FFF2-40B4-BE49-F238E27FC236}">
                <a16:creationId xmlns:a16="http://schemas.microsoft.com/office/drawing/2014/main" id="{A8A06463-C0B5-1AA0-9057-B80990D3466F}"/>
              </a:ext>
            </a:extLst>
          </p:cNvPr>
          <p:cNvSpPr>
            <a:spLocks noGrp="1"/>
          </p:cNvSpPr>
          <p:nvPr>
            <p:ph type="pic" sz="quarter" idx="15" hasCustomPrompt="1"/>
          </p:nvPr>
        </p:nvSpPr>
        <p:spPr>
          <a:xfrm>
            <a:off x="6077332" y="1985549"/>
            <a:ext cx="4102098" cy="166242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10107343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yout 1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20220E71-3321-D218-CFE4-84F3251F0C7D}"/>
              </a:ext>
            </a:extLst>
          </p:cNvPr>
          <p:cNvSpPr>
            <a:spLocks noGrp="1"/>
          </p:cNvSpPr>
          <p:nvPr>
            <p:ph type="pic" sz="quarter" idx="14" hasCustomPrompt="1"/>
          </p:nvPr>
        </p:nvSpPr>
        <p:spPr>
          <a:xfrm>
            <a:off x="1269655" y="2834821"/>
            <a:ext cx="2247905" cy="195787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1C4E01EB-2A70-3417-D4E6-12DC20556FEC}"/>
              </a:ext>
            </a:extLst>
          </p:cNvPr>
          <p:cNvSpPr>
            <a:spLocks noGrp="1"/>
          </p:cNvSpPr>
          <p:nvPr>
            <p:ph type="pic" sz="quarter" idx="15" hasCustomPrompt="1"/>
          </p:nvPr>
        </p:nvSpPr>
        <p:spPr>
          <a:xfrm>
            <a:off x="3931516" y="2834821"/>
            <a:ext cx="4102098" cy="195787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4208190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yout 13">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F65E123A-2A86-F180-DC50-B6FEF1BD62FF}"/>
              </a:ext>
            </a:extLst>
          </p:cNvPr>
          <p:cNvSpPr>
            <a:spLocks noGrp="1"/>
          </p:cNvSpPr>
          <p:nvPr>
            <p:ph type="pic" sz="quarter" idx="15" hasCustomPrompt="1"/>
          </p:nvPr>
        </p:nvSpPr>
        <p:spPr>
          <a:xfrm>
            <a:off x="1278899" y="1338828"/>
            <a:ext cx="3635100" cy="226434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57089259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yout 14">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5C4FDEC-4AD1-059E-12C2-44A3C975EAC5}"/>
              </a:ext>
            </a:extLst>
          </p:cNvPr>
          <p:cNvSpPr>
            <a:spLocks noGrp="1"/>
          </p:cNvSpPr>
          <p:nvPr>
            <p:ph type="pic" sz="quarter" idx="15" hasCustomPrompt="1"/>
          </p:nvPr>
        </p:nvSpPr>
        <p:spPr>
          <a:xfrm>
            <a:off x="6198428" y="1966481"/>
            <a:ext cx="1977347" cy="1926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BDF391F5-46D0-6D85-623C-C9030FEA66FC}"/>
              </a:ext>
            </a:extLst>
          </p:cNvPr>
          <p:cNvSpPr>
            <a:spLocks noGrp="1"/>
          </p:cNvSpPr>
          <p:nvPr>
            <p:ph type="pic" sz="quarter" idx="16" hasCustomPrompt="1"/>
          </p:nvPr>
        </p:nvSpPr>
        <p:spPr>
          <a:xfrm>
            <a:off x="8377011" y="1966481"/>
            <a:ext cx="2543403" cy="389525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6158197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yout 15">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6D18CED5-97CE-869A-DB88-C82554CB97FB}"/>
              </a:ext>
            </a:extLst>
          </p:cNvPr>
          <p:cNvSpPr>
            <a:spLocks noGrp="1"/>
          </p:cNvSpPr>
          <p:nvPr>
            <p:ph type="pic" sz="quarter" idx="16" hasCustomPrompt="1"/>
          </p:nvPr>
        </p:nvSpPr>
        <p:spPr>
          <a:xfrm>
            <a:off x="1235075" y="1481375"/>
            <a:ext cx="4764977" cy="188913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0917203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yout 16">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2F58D116-53E3-0C06-886B-17B7F2195388}"/>
              </a:ext>
            </a:extLst>
          </p:cNvPr>
          <p:cNvSpPr>
            <a:spLocks noGrp="1"/>
          </p:cNvSpPr>
          <p:nvPr>
            <p:ph type="pic" sz="quarter" idx="16" hasCustomPrompt="1"/>
          </p:nvPr>
        </p:nvSpPr>
        <p:spPr>
          <a:xfrm>
            <a:off x="947740" y="0"/>
            <a:ext cx="3935413" cy="685800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94826259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ayout 17">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526ED35D-600C-C5EB-1BA7-6179A80CC728}"/>
              </a:ext>
            </a:extLst>
          </p:cNvPr>
          <p:cNvSpPr>
            <a:spLocks noGrp="1"/>
          </p:cNvSpPr>
          <p:nvPr>
            <p:ph type="pic" sz="quarter" idx="16" hasCustomPrompt="1"/>
          </p:nvPr>
        </p:nvSpPr>
        <p:spPr>
          <a:xfrm>
            <a:off x="1256976" y="1447801"/>
            <a:ext cx="1967706" cy="160903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5" name="Picture Placeholder 5">
            <a:extLst>
              <a:ext uri="{FF2B5EF4-FFF2-40B4-BE49-F238E27FC236}">
                <a16:creationId xmlns:a16="http://schemas.microsoft.com/office/drawing/2014/main" id="{B4496A94-DEA7-1A88-268E-560583FACE04}"/>
              </a:ext>
            </a:extLst>
          </p:cNvPr>
          <p:cNvSpPr>
            <a:spLocks noGrp="1"/>
          </p:cNvSpPr>
          <p:nvPr>
            <p:ph type="pic" sz="quarter" idx="17" hasCustomPrompt="1"/>
          </p:nvPr>
        </p:nvSpPr>
        <p:spPr>
          <a:xfrm>
            <a:off x="9357156" y="4523321"/>
            <a:ext cx="1563257" cy="131766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0716395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ayout 18">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6FC58260-56AD-C4E6-48C0-3C7D6943DBB7}"/>
              </a:ext>
            </a:extLst>
          </p:cNvPr>
          <p:cNvSpPr>
            <a:spLocks noGrp="1"/>
          </p:cNvSpPr>
          <p:nvPr>
            <p:ph type="pic" sz="quarter" idx="16" hasCustomPrompt="1"/>
          </p:nvPr>
        </p:nvSpPr>
        <p:spPr>
          <a:xfrm>
            <a:off x="715618" y="584200"/>
            <a:ext cx="3905593" cy="568960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6" name="Picture Placeholder 5">
            <a:extLst>
              <a:ext uri="{FF2B5EF4-FFF2-40B4-BE49-F238E27FC236}">
                <a16:creationId xmlns:a16="http://schemas.microsoft.com/office/drawing/2014/main" id="{9016FFBD-B9B6-4DA5-50F2-51CA1165A8F1}"/>
              </a:ext>
            </a:extLst>
          </p:cNvPr>
          <p:cNvSpPr>
            <a:spLocks noGrp="1"/>
          </p:cNvSpPr>
          <p:nvPr>
            <p:ph type="pic" sz="quarter" idx="17" hasCustomPrompt="1"/>
          </p:nvPr>
        </p:nvSpPr>
        <p:spPr>
          <a:xfrm>
            <a:off x="5606926" y="4986626"/>
            <a:ext cx="1541234" cy="1277454"/>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79342263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yout 01">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FDACFB49-38EA-1A86-0FD7-371CDE16EE95}"/>
              </a:ext>
            </a:extLst>
          </p:cNvPr>
          <p:cNvSpPr>
            <a:spLocks noGrp="1"/>
          </p:cNvSpPr>
          <p:nvPr>
            <p:ph type="pic" sz="quarter" idx="10" hasCustomPrompt="1"/>
          </p:nvPr>
        </p:nvSpPr>
        <p:spPr>
          <a:xfrm>
            <a:off x="7405688" y="2363789"/>
            <a:ext cx="3514725" cy="213042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843069451"/>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Layout 19">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AC467886-AC2E-36B4-4EAE-0C0466BC0C72}"/>
              </a:ext>
            </a:extLst>
          </p:cNvPr>
          <p:cNvSpPr>
            <a:spLocks noGrp="1"/>
          </p:cNvSpPr>
          <p:nvPr>
            <p:ph type="pic" sz="quarter" idx="16" hasCustomPrompt="1"/>
          </p:nvPr>
        </p:nvSpPr>
        <p:spPr>
          <a:xfrm>
            <a:off x="1298574"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3" name="Picture Placeholder 5">
            <a:extLst>
              <a:ext uri="{FF2B5EF4-FFF2-40B4-BE49-F238E27FC236}">
                <a16:creationId xmlns:a16="http://schemas.microsoft.com/office/drawing/2014/main" id="{A063EB52-448B-C5B8-4FA4-903B04D0FBED}"/>
              </a:ext>
            </a:extLst>
          </p:cNvPr>
          <p:cNvSpPr>
            <a:spLocks noGrp="1"/>
          </p:cNvSpPr>
          <p:nvPr>
            <p:ph type="pic" sz="quarter" idx="17" hasCustomPrompt="1"/>
          </p:nvPr>
        </p:nvSpPr>
        <p:spPr>
          <a:xfrm>
            <a:off x="3764994"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4" name="Picture Placeholder 5">
            <a:extLst>
              <a:ext uri="{FF2B5EF4-FFF2-40B4-BE49-F238E27FC236}">
                <a16:creationId xmlns:a16="http://schemas.microsoft.com/office/drawing/2014/main" id="{74DDD26C-3A05-2EC6-D24F-376BE0404F69}"/>
              </a:ext>
            </a:extLst>
          </p:cNvPr>
          <p:cNvSpPr>
            <a:spLocks noGrp="1"/>
          </p:cNvSpPr>
          <p:nvPr>
            <p:ph type="pic" sz="quarter" idx="18" hasCustomPrompt="1"/>
          </p:nvPr>
        </p:nvSpPr>
        <p:spPr>
          <a:xfrm>
            <a:off x="6286774"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5" name="Picture Placeholder 5">
            <a:extLst>
              <a:ext uri="{FF2B5EF4-FFF2-40B4-BE49-F238E27FC236}">
                <a16:creationId xmlns:a16="http://schemas.microsoft.com/office/drawing/2014/main" id="{0BB8088C-3048-5DE6-2E7D-AC65125C644C}"/>
              </a:ext>
            </a:extLst>
          </p:cNvPr>
          <p:cNvSpPr>
            <a:spLocks noGrp="1"/>
          </p:cNvSpPr>
          <p:nvPr>
            <p:ph type="pic" sz="quarter" idx="19" hasCustomPrompt="1"/>
          </p:nvPr>
        </p:nvSpPr>
        <p:spPr>
          <a:xfrm>
            <a:off x="8691689"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41894153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ayout 21">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202417F7-C901-081B-2FBF-6B0E6F8CF245}"/>
              </a:ext>
            </a:extLst>
          </p:cNvPr>
          <p:cNvSpPr>
            <a:spLocks noGrp="1"/>
          </p:cNvSpPr>
          <p:nvPr>
            <p:ph type="pic" sz="quarter" idx="16" hasCustomPrompt="1"/>
          </p:nvPr>
        </p:nvSpPr>
        <p:spPr>
          <a:xfrm>
            <a:off x="3672069" y="2374029"/>
            <a:ext cx="2010002"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9" name="Picture Placeholder 5">
            <a:extLst>
              <a:ext uri="{FF2B5EF4-FFF2-40B4-BE49-F238E27FC236}">
                <a16:creationId xmlns:a16="http://schemas.microsoft.com/office/drawing/2014/main" id="{45A04E07-07AA-7565-8A17-C515376D36A5}"/>
              </a:ext>
            </a:extLst>
          </p:cNvPr>
          <p:cNvSpPr>
            <a:spLocks noGrp="1"/>
          </p:cNvSpPr>
          <p:nvPr>
            <p:ph type="pic" sz="quarter" idx="17" hasCustomPrompt="1"/>
          </p:nvPr>
        </p:nvSpPr>
        <p:spPr>
          <a:xfrm>
            <a:off x="5923369" y="2374029"/>
            <a:ext cx="2741385"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0" name="Picture Placeholder 5">
            <a:extLst>
              <a:ext uri="{FF2B5EF4-FFF2-40B4-BE49-F238E27FC236}">
                <a16:creationId xmlns:a16="http://schemas.microsoft.com/office/drawing/2014/main" id="{2ABFF670-A467-A35D-0AAF-EBF702EF0C97}"/>
              </a:ext>
            </a:extLst>
          </p:cNvPr>
          <p:cNvSpPr>
            <a:spLocks noGrp="1"/>
          </p:cNvSpPr>
          <p:nvPr>
            <p:ph type="pic" sz="quarter" idx="18" hasCustomPrompt="1"/>
          </p:nvPr>
        </p:nvSpPr>
        <p:spPr>
          <a:xfrm>
            <a:off x="8906050" y="2374029"/>
            <a:ext cx="2010002"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87083609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ayout 22">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2BEBFB4A-D1ED-B6B2-8C2F-2194C1431459}"/>
              </a:ext>
            </a:extLst>
          </p:cNvPr>
          <p:cNvSpPr>
            <a:spLocks noGrp="1"/>
          </p:cNvSpPr>
          <p:nvPr>
            <p:ph type="pic" sz="quarter" idx="16" hasCustomPrompt="1"/>
          </p:nvPr>
        </p:nvSpPr>
        <p:spPr>
          <a:xfrm>
            <a:off x="8153400" y="1861457"/>
            <a:ext cx="2767013" cy="157949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57509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ayout 23">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489B57E1-269F-4F7A-27BD-D24CCAA1E880}"/>
              </a:ext>
            </a:extLst>
          </p:cNvPr>
          <p:cNvSpPr>
            <a:spLocks noGrp="1"/>
          </p:cNvSpPr>
          <p:nvPr>
            <p:ph type="pic" sz="quarter" idx="16" hasCustomPrompt="1"/>
          </p:nvPr>
        </p:nvSpPr>
        <p:spPr>
          <a:xfrm>
            <a:off x="8153400" y="1665514"/>
            <a:ext cx="2767013" cy="383177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5" name="Picture Placeholder 5">
            <a:extLst>
              <a:ext uri="{FF2B5EF4-FFF2-40B4-BE49-F238E27FC236}">
                <a16:creationId xmlns:a16="http://schemas.microsoft.com/office/drawing/2014/main" id="{EBC9AC29-1E82-8288-924A-C02C13637CCC}"/>
              </a:ext>
            </a:extLst>
          </p:cNvPr>
          <p:cNvSpPr>
            <a:spLocks noGrp="1"/>
          </p:cNvSpPr>
          <p:nvPr>
            <p:ph type="pic" sz="quarter" idx="17" hasCustomPrompt="1"/>
          </p:nvPr>
        </p:nvSpPr>
        <p:spPr>
          <a:xfrm>
            <a:off x="6096001" y="1665513"/>
            <a:ext cx="1831922" cy="176348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8109637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ayout 24">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8391FE5-2320-E54D-2466-2DA9722FEF71}"/>
              </a:ext>
            </a:extLst>
          </p:cNvPr>
          <p:cNvSpPr>
            <a:spLocks noGrp="1"/>
          </p:cNvSpPr>
          <p:nvPr>
            <p:ph type="pic" sz="quarter" idx="16" hasCustomPrompt="1"/>
          </p:nvPr>
        </p:nvSpPr>
        <p:spPr>
          <a:xfrm>
            <a:off x="7667398" y="4091195"/>
            <a:ext cx="3240505" cy="169404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2C422FD7-7D20-6127-2B9A-B97B82B35AE1}"/>
              </a:ext>
            </a:extLst>
          </p:cNvPr>
          <p:cNvSpPr>
            <a:spLocks noGrp="1"/>
          </p:cNvSpPr>
          <p:nvPr>
            <p:ph type="pic" sz="quarter" idx="17" hasCustomPrompt="1"/>
          </p:nvPr>
        </p:nvSpPr>
        <p:spPr>
          <a:xfrm>
            <a:off x="1757587" y="1665513"/>
            <a:ext cx="3240505" cy="290437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8136462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yout 25">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EE5A1094-28B9-D49F-51D9-0B37DCEE9F77}"/>
              </a:ext>
            </a:extLst>
          </p:cNvPr>
          <p:cNvSpPr>
            <a:spLocks noGrp="1"/>
          </p:cNvSpPr>
          <p:nvPr>
            <p:ph type="pic" sz="quarter" idx="17" hasCustomPrompt="1"/>
          </p:nvPr>
        </p:nvSpPr>
        <p:spPr>
          <a:xfrm>
            <a:off x="3938139" y="2567843"/>
            <a:ext cx="4336024" cy="290437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7727429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Layout 26">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DDBCC9CD-C1B2-A19B-DA78-A83F145D51C4}"/>
              </a:ext>
            </a:extLst>
          </p:cNvPr>
          <p:cNvSpPr>
            <a:spLocks noGrp="1"/>
          </p:cNvSpPr>
          <p:nvPr>
            <p:ph type="pic" sz="quarter" idx="17" hasCustomPrompt="1"/>
          </p:nvPr>
        </p:nvSpPr>
        <p:spPr>
          <a:xfrm>
            <a:off x="8178800" y="2760475"/>
            <a:ext cx="2741613" cy="133705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6" name="Picture Placeholder 5">
            <a:extLst>
              <a:ext uri="{FF2B5EF4-FFF2-40B4-BE49-F238E27FC236}">
                <a16:creationId xmlns:a16="http://schemas.microsoft.com/office/drawing/2014/main" id="{F1D20608-43D1-0F02-7B84-19308E41AF05}"/>
              </a:ext>
            </a:extLst>
          </p:cNvPr>
          <p:cNvSpPr>
            <a:spLocks noGrp="1"/>
          </p:cNvSpPr>
          <p:nvPr>
            <p:ph type="pic" sz="quarter" idx="18" hasCustomPrompt="1"/>
          </p:nvPr>
        </p:nvSpPr>
        <p:spPr>
          <a:xfrm>
            <a:off x="1235075" y="4583135"/>
            <a:ext cx="3467554" cy="132561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6CBF86F0-07D6-BAE4-10C8-2F9EABDB8DE7}"/>
              </a:ext>
            </a:extLst>
          </p:cNvPr>
          <p:cNvSpPr>
            <a:spLocks noGrp="1"/>
          </p:cNvSpPr>
          <p:nvPr>
            <p:ph type="pic" sz="quarter" idx="19" hasCustomPrompt="1"/>
          </p:nvPr>
        </p:nvSpPr>
        <p:spPr>
          <a:xfrm>
            <a:off x="5118529" y="4583135"/>
            <a:ext cx="1954940" cy="132561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7443318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Layout 27">
    <p:spTree>
      <p:nvGrpSpPr>
        <p:cNvPr id="1" name=""/>
        <p:cNvGrpSpPr/>
        <p:nvPr/>
      </p:nvGrpSpPr>
      <p:grpSpPr>
        <a:xfrm>
          <a:off x="0" y="0"/>
          <a:ext cx="0" cy="0"/>
          <a:chOff x="0" y="0"/>
          <a:chExt cx="0" cy="0"/>
        </a:xfrm>
      </p:grpSpPr>
      <p:sp>
        <p:nvSpPr>
          <p:cNvPr id="9" name="Picture Placeholder 5">
            <a:extLst>
              <a:ext uri="{FF2B5EF4-FFF2-40B4-BE49-F238E27FC236}">
                <a16:creationId xmlns:a16="http://schemas.microsoft.com/office/drawing/2014/main" id="{A1009011-2B2E-FE33-162B-DFEE44A6D841}"/>
              </a:ext>
            </a:extLst>
          </p:cNvPr>
          <p:cNvSpPr>
            <a:spLocks noGrp="1"/>
          </p:cNvSpPr>
          <p:nvPr>
            <p:ph type="pic" sz="quarter" idx="16" hasCustomPrompt="1"/>
          </p:nvPr>
        </p:nvSpPr>
        <p:spPr>
          <a:xfrm>
            <a:off x="3845209" y="3819313"/>
            <a:ext cx="2010002"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0" name="Picture Placeholder 5">
            <a:extLst>
              <a:ext uri="{FF2B5EF4-FFF2-40B4-BE49-F238E27FC236}">
                <a16:creationId xmlns:a16="http://schemas.microsoft.com/office/drawing/2014/main" id="{AD3651EE-F90A-96A3-9C70-F9D732A3C188}"/>
              </a:ext>
            </a:extLst>
          </p:cNvPr>
          <p:cNvSpPr>
            <a:spLocks noGrp="1"/>
          </p:cNvSpPr>
          <p:nvPr>
            <p:ph type="pic" sz="quarter" idx="18" hasCustomPrompt="1"/>
          </p:nvPr>
        </p:nvSpPr>
        <p:spPr>
          <a:xfrm>
            <a:off x="6240261" y="3819313"/>
            <a:ext cx="2269600"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1" name="Picture Placeholder 5">
            <a:extLst>
              <a:ext uri="{FF2B5EF4-FFF2-40B4-BE49-F238E27FC236}">
                <a16:creationId xmlns:a16="http://schemas.microsoft.com/office/drawing/2014/main" id="{76BF10BC-0422-90D7-B612-0E9E8DAB011F}"/>
              </a:ext>
            </a:extLst>
          </p:cNvPr>
          <p:cNvSpPr>
            <a:spLocks noGrp="1"/>
          </p:cNvSpPr>
          <p:nvPr>
            <p:ph type="pic" sz="quarter" idx="19" hasCustomPrompt="1"/>
          </p:nvPr>
        </p:nvSpPr>
        <p:spPr>
          <a:xfrm>
            <a:off x="8879411" y="3819313"/>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9238576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Layout 28">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B81221F5-DF69-167F-2F2A-A242867C8F15}"/>
              </a:ext>
            </a:extLst>
          </p:cNvPr>
          <p:cNvSpPr>
            <a:spLocks noGrp="1"/>
          </p:cNvSpPr>
          <p:nvPr>
            <p:ph type="pic" sz="quarter" idx="18" hasCustomPrompt="1"/>
          </p:nvPr>
        </p:nvSpPr>
        <p:spPr>
          <a:xfrm>
            <a:off x="4644836" y="1"/>
            <a:ext cx="3533395" cy="684878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69388304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Layout 29">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B9EDF569-F36C-8C32-128A-E32F8E7DFE0E}"/>
              </a:ext>
            </a:extLst>
          </p:cNvPr>
          <p:cNvSpPr>
            <a:spLocks noGrp="1"/>
          </p:cNvSpPr>
          <p:nvPr>
            <p:ph type="pic" sz="quarter" idx="18" hasCustomPrompt="1"/>
          </p:nvPr>
        </p:nvSpPr>
        <p:spPr>
          <a:xfrm>
            <a:off x="8840047" y="4542958"/>
            <a:ext cx="2041002" cy="1630269"/>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88356864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 02">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170F2E26-D55D-BCD5-FC87-020C763ED1BD}"/>
              </a:ext>
            </a:extLst>
          </p:cNvPr>
          <p:cNvSpPr>
            <a:spLocks noGrp="1"/>
          </p:cNvSpPr>
          <p:nvPr>
            <p:ph type="pic" sz="quarter" idx="10" hasCustomPrompt="1"/>
          </p:nvPr>
        </p:nvSpPr>
        <p:spPr>
          <a:xfrm>
            <a:off x="6281057" y="2044965"/>
            <a:ext cx="4928281" cy="150217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p>
        </p:txBody>
      </p:sp>
    </p:spTree>
    <p:extLst>
      <p:ext uri="{BB962C8B-B14F-4D97-AF65-F5344CB8AC3E}">
        <p14:creationId xmlns:p14="http://schemas.microsoft.com/office/powerpoint/2010/main" val="317280828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yout 0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C14F207-02B1-3364-92D1-D7E9179E26C8}"/>
              </a:ext>
            </a:extLst>
          </p:cNvPr>
          <p:cNvSpPr>
            <a:spLocks noGrp="1"/>
          </p:cNvSpPr>
          <p:nvPr>
            <p:ph type="pic" sz="quarter" idx="10" hasCustomPrompt="1"/>
          </p:nvPr>
        </p:nvSpPr>
        <p:spPr>
          <a:xfrm>
            <a:off x="1914114" y="2444610"/>
            <a:ext cx="3809441" cy="240564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0DA3BCBC-F5C1-065F-908B-67C67C205ED3}"/>
              </a:ext>
            </a:extLst>
          </p:cNvPr>
          <p:cNvSpPr>
            <a:spLocks noGrp="1"/>
          </p:cNvSpPr>
          <p:nvPr>
            <p:ph type="pic" sz="quarter" idx="11" hasCustomPrompt="1"/>
          </p:nvPr>
        </p:nvSpPr>
        <p:spPr>
          <a:xfrm>
            <a:off x="6186128" y="2961861"/>
            <a:ext cx="1882250" cy="188839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65716138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 04">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0FFB5B1C-91D4-09BE-14FB-9116BB228C96}"/>
              </a:ext>
            </a:extLst>
          </p:cNvPr>
          <p:cNvSpPr>
            <a:spLocks noGrp="1"/>
          </p:cNvSpPr>
          <p:nvPr>
            <p:ph type="pic" sz="quarter" idx="11" hasCustomPrompt="1"/>
          </p:nvPr>
        </p:nvSpPr>
        <p:spPr>
          <a:xfrm>
            <a:off x="1882344" y="3952290"/>
            <a:ext cx="1984393"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1" name="Picture Placeholder 5">
            <a:extLst>
              <a:ext uri="{FF2B5EF4-FFF2-40B4-BE49-F238E27FC236}">
                <a16:creationId xmlns:a16="http://schemas.microsoft.com/office/drawing/2014/main" id="{C4C2ED61-773D-043E-028A-B9AD064FE13F}"/>
              </a:ext>
            </a:extLst>
          </p:cNvPr>
          <p:cNvSpPr>
            <a:spLocks noGrp="1"/>
          </p:cNvSpPr>
          <p:nvPr>
            <p:ph type="pic" sz="quarter" idx="12" hasCustomPrompt="1"/>
          </p:nvPr>
        </p:nvSpPr>
        <p:spPr>
          <a:xfrm>
            <a:off x="4056831" y="3952290"/>
            <a:ext cx="1984393"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2" name="Picture Placeholder 5">
            <a:extLst>
              <a:ext uri="{FF2B5EF4-FFF2-40B4-BE49-F238E27FC236}">
                <a16:creationId xmlns:a16="http://schemas.microsoft.com/office/drawing/2014/main" id="{454EACF7-00B1-476C-8D58-E0EF99CE0CE0}"/>
              </a:ext>
            </a:extLst>
          </p:cNvPr>
          <p:cNvSpPr>
            <a:spLocks noGrp="1"/>
          </p:cNvSpPr>
          <p:nvPr>
            <p:ph type="pic" sz="quarter" idx="13" hasCustomPrompt="1"/>
          </p:nvPr>
        </p:nvSpPr>
        <p:spPr>
          <a:xfrm>
            <a:off x="6231316" y="3952290"/>
            <a:ext cx="2514605"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3" name="Picture Placeholder 5">
            <a:extLst>
              <a:ext uri="{FF2B5EF4-FFF2-40B4-BE49-F238E27FC236}">
                <a16:creationId xmlns:a16="http://schemas.microsoft.com/office/drawing/2014/main" id="{8112859B-7AF6-5CB3-EDB7-BD4CE52485E4}"/>
              </a:ext>
            </a:extLst>
          </p:cNvPr>
          <p:cNvSpPr>
            <a:spLocks noGrp="1"/>
          </p:cNvSpPr>
          <p:nvPr>
            <p:ph type="pic" sz="quarter" idx="14" hasCustomPrompt="1"/>
          </p:nvPr>
        </p:nvSpPr>
        <p:spPr>
          <a:xfrm>
            <a:off x="8936021" y="3952290"/>
            <a:ext cx="1984393"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4152256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 05">
    <p:spTree>
      <p:nvGrpSpPr>
        <p:cNvPr id="1" name=""/>
        <p:cNvGrpSpPr/>
        <p:nvPr/>
      </p:nvGrpSpPr>
      <p:grpSpPr>
        <a:xfrm>
          <a:off x="0" y="0"/>
          <a:ext cx="0" cy="0"/>
          <a:chOff x="0" y="0"/>
          <a:chExt cx="0" cy="0"/>
        </a:xfrm>
      </p:grpSpPr>
      <p:sp>
        <p:nvSpPr>
          <p:cNvPr id="7" name="Picture Placeholder 5">
            <a:extLst>
              <a:ext uri="{FF2B5EF4-FFF2-40B4-BE49-F238E27FC236}">
                <a16:creationId xmlns:a16="http://schemas.microsoft.com/office/drawing/2014/main" id="{5EBF4719-0875-AAFF-08F1-B2978C5BECCA}"/>
              </a:ext>
            </a:extLst>
          </p:cNvPr>
          <p:cNvSpPr>
            <a:spLocks noGrp="1"/>
          </p:cNvSpPr>
          <p:nvPr>
            <p:ph type="pic" sz="quarter" idx="14" hasCustomPrompt="1"/>
          </p:nvPr>
        </p:nvSpPr>
        <p:spPr>
          <a:xfrm>
            <a:off x="7584939" y="1381540"/>
            <a:ext cx="3335475" cy="420352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74427427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 06">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4D41205D-03F6-E6B1-C958-3E1DC4D3522C}"/>
              </a:ext>
            </a:extLst>
          </p:cNvPr>
          <p:cNvSpPr>
            <a:spLocks noGrp="1"/>
          </p:cNvSpPr>
          <p:nvPr>
            <p:ph type="pic" sz="quarter" idx="14" hasCustomPrompt="1"/>
          </p:nvPr>
        </p:nvSpPr>
        <p:spPr>
          <a:xfrm>
            <a:off x="4232877" y="2298974"/>
            <a:ext cx="4011715" cy="2260053"/>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6" name="Picture Placeholder 5">
            <a:extLst>
              <a:ext uri="{FF2B5EF4-FFF2-40B4-BE49-F238E27FC236}">
                <a16:creationId xmlns:a16="http://schemas.microsoft.com/office/drawing/2014/main" id="{1C1A232B-45E4-CBA8-81E0-48CD1D8E1CE1}"/>
              </a:ext>
            </a:extLst>
          </p:cNvPr>
          <p:cNvSpPr>
            <a:spLocks noGrp="1"/>
          </p:cNvSpPr>
          <p:nvPr>
            <p:ph type="pic" sz="quarter" idx="15" hasCustomPrompt="1"/>
          </p:nvPr>
        </p:nvSpPr>
        <p:spPr>
          <a:xfrm>
            <a:off x="8550293" y="2298974"/>
            <a:ext cx="2370121" cy="2260053"/>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33781963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yout 07">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997C74DC-D6D3-2E5B-1966-A8362A1A97EC}"/>
              </a:ext>
            </a:extLst>
          </p:cNvPr>
          <p:cNvSpPr>
            <a:spLocks noGrp="1"/>
          </p:cNvSpPr>
          <p:nvPr>
            <p:ph type="pic" sz="quarter" idx="14" hasCustomPrompt="1"/>
          </p:nvPr>
        </p:nvSpPr>
        <p:spPr>
          <a:xfrm>
            <a:off x="3682057" y="1643745"/>
            <a:ext cx="3043729" cy="435428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9571087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yout 08">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940D3DC-DFF4-FF18-8A0E-D126DF1CA923}"/>
              </a:ext>
            </a:extLst>
          </p:cNvPr>
          <p:cNvSpPr>
            <a:spLocks noGrp="1"/>
          </p:cNvSpPr>
          <p:nvPr>
            <p:ph type="pic" sz="quarter" idx="14" hasCustomPrompt="1"/>
          </p:nvPr>
        </p:nvSpPr>
        <p:spPr>
          <a:xfrm>
            <a:off x="1230379" y="1698171"/>
            <a:ext cx="4045215" cy="311993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A1060060-C757-7AFF-AF8F-9088DE3994F6}"/>
              </a:ext>
            </a:extLst>
          </p:cNvPr>
          <p:cNvSpPr>
            <a:spLocks noGrp="1"/>
          </p:cNvSpPr>
          <p:nvPr>
            <p:ph type="pic" sz="quarter" idx="15" hasCustomPrompt="1"/>
          </p:nvPr>
        </p:nvSpPr>
        <p:spPr>
          <a:xfrm>
            <a:off x="5826576" y="1698171"/>
            <a:ext cx="1747116" cy="1494923"/>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411882324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1401642"/>
      </p:ext>
    </p:extLst>
  </p:cSld>
  <p:clrMap bg1="lt1" tx1="dk1" bg2="lt2" tx2="dk2" accent1="accent1" accent2="accent2" accent3="accent3" accent4="accent4" accent5="accent5" accent6="accent6" hlink="hlink" folHlink="folHlink"/>
  <p:sldLayoutIdLst>
    <p:sldLayoutId id="2147483656"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70" r:id="rId21"/>
    <p:sldLayoutId id="2147483674" r:id="rId22"/>
    <p:sldLayoutId id="2147483675" r:id="rId23"/>
    <p:sldLayoutId id="2147483676" r:id="rId24"/>
    <p:sldLayoutId id="2147483677" r:id="rId25"/>
    <p:sldLayoutId id="2147483678" r:id="rId26"/>
    <p:sldLayoutId id="2147483671" r:id="rId27"/>
    <p:sldLayoutId id="2147483672" r:id="rId28"/>
    <p:sldLayoutId id="2147483673" r:id="rId29"/>
  </p:sldLayoutIdLst>
  <p:txStyles>
    <p:titleStyle>
      <a:lvl1pPr algn="l" defTabSz="91435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3" indent="-228589" algn="l" defTabSz="91435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7"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5"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3"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7" algn="l" defTabSz="914355"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597" userDrawn="1">
          <p15:clr>
            <a:srgbClr val="F26B43"/>
          </p15:clr>
        </p15:guide>
        <p15:guide id="3" pos="3840" userDrawn="1">
          <p15:clr>
            <a:srgbClr val="F26B43"/>
          </p15:clr>
        </p15:guide>
        <p15:guide id="4" pos="7061" userDrawn="1">
          <p15:clr>
            <a:srgbClr val="F26B43"/>
          </p15:clr>
        </p15:guide>
        <p15:guide id="7" orient="horz" pos="368" userDrawn="1">
          <p15:clr>
            <a:srgbClr val="F26B43"/>
          </p15:clr>
        </p15:guide>
        <p15:guide id="8" orient="horz" pos="3952" userDrawn="1">
          <p15:clr>
            <a:srgbClr val="F26B43"/>
          </p15:clr>
        </p15:guide>
        <p15:guide id="9" pos="778" userDrawn="1">
          <p15:clr>
            <a:srgbClr val="F26B43"/>
          </p15:clr>
        </p15:guide>
        <p15:guide id="11" pos="68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816C61-B954-0D30-4A32-A56C65B89F01}"/>
              </a:ext>
            </a:extLst>
          </p:cNvPr>
          <p:cNvSpPr txBox="1"/>
          <p:nvPr/>
        </p:nvSpPr>
        <p:spPr>
          <a:xfrm>
            <a:off x="2031080" y="1961392"/>
            <a:ext cx="7109639" cy="1938992"/>
          </a:xfrm>
          <a:prstGeom prst="rect">
            <a:avLst/>
          </a:prstGeom>
          <a:noFill/>
        </p:spPr>
        <p:txBody>
          <a:bodyPr wrap="none" rtlCol="0">
            <a:spAutoFit/>
          </a:bodyPr>
          <a:lstStyle/>
          <a:p>
            <a:r>
              <a:rPr lang="sv-SE" altLang="zh-CN" sz="6000" dirty="0">
                <a:latin typeface="HarmonyOS Sans SC Black" panose="00000A00000000000000" pitchFamily="2" charset="-122"/>
              </a:rPr>
              <a:t>Juilliard </a:t>
            </a:r>
          </a:p>
          <a:p>
            <a:r>
              <a:rPr lang="sv-SE" altLang="zh-CN" sz="6000" dirty="0">
                <a:latin typeface="HarmonyOS Sans SC Black" panose="00000A00000000000000" pitchFamily="2" charset="-122"/>
              </a:rPr>
              <a:t>Summer Programs</a:t>
            </a:r>
            <a:endParaRPr lang="en-ID" sz="6000" dirty="0">
              <a:latin typeface="HarmonyOS Sans SC Black" panose="00000A00000000000000" pitchFamily="2" charset="-122"/>
            </a:endParaRPr>
          </a:p>
        </p:txBody>
      </p:sp>
      <p:sp>
        <p:nvSpPr>
          <p:cNvPr id="3" name="TextBox 2">
            <a:extLst>
              <a:ext uri="{FF2B5EF4-FFF2-40B4-BE49-F238E27FC236}">
                <a16:creationId xmlns:a16="http://schemas.microsoft.com/office/drawing/2014/main" id="{8EBF906B-F6B0-D7A1-554F-B01DBC45635E}"/>
              </a:ext>
            </a:extLst>
          </p:cNvPr>
          <p:cNvSpPr txBox="1"/>
          <p:nvPr/>
        </p:nvSpPr>
        <p:spPr>
          <a:xfrm>
            <a:off x="2031080" y="3700329"/>
            <a:ext cx="7037703" cy="400110"/>
          </a:xfrm>
          <a:prstGeom prst="rect">
            <a:avLst/>
          </a:prstGeom>
          <a:noFill/>
        </p:spPr>
        <p:txBody>
          <a:bodyPr wrap="square" rtlCol="0">
            <a:spAutoFit/>
          </a:bodyPr>
          <a:lstStyle/>
          <a:p>
            <a:r>
              <a:rPr lang="en-ID" sz="2000" b="1" dirty="0" err="1">
                <a:latin typeface="SimHei" panose="02010609060101010101" pitchFamily="49" charset="-122"/>
                <a:ea typeface="SimHei" panose="02010609060101010101" pitchFamily="49" charset="-122"/>
              </a:rPr>
              <a:t>茱莉亚夏校</a:t>
            </a:r>
            <a:endParaRPr lang="en-ID" sz="2000" b="1" dirty="0">
              <a:latin typeface="SimHei" panose="02010609060101010101" pitchFamily="49" charset="-122"/>
              <a:ea typeface="SimHei" panose="02010609060101010101" pitchFamily="49" charset="-122"/>
            </a:endParaRPr>
          </a:p>
        </p:txBody>
      </p:sp>
      <p:grpSp>
        <p:nvGrpSpPr>
          <p:cNvPr id="4" name="Group 3">
            <a:extLst>
              <a:ext uri="{FF2B5EF4-FFF2-40B4-BE49-F238E27FC236}">
                <a16:creationId xmlns:a16="http://schemas.microsoft.com/office/drawing/2014/main" id="{5027BD2E-127A-25C4-5648-A9738F2A766C}"/>
              </a:ext>
            </a:extLst>
          </p:cNvPr>
          <p:cNvGrpSpPr/>
          <p:nvPr/>
        </p:nvGrpSpPr>
        <p:grpSpPr>
          <a:xfrm rot="16200000">
            <a:off x="1267734" y="2363809"/>
            <a:ext cx="430121" cy="430122"/>
            <a:chOff x="10332237" y="1547924"/>
            <a:chExt cx="430121" cy="430122"/>
          </a:xfrm>
          <a:solidFill>
            <a:schemeClr val="accent1"/>
          </a:solidFill>
        </p:grpSpPr>
        <p:sp>
          <p:nvSpPr>
            <p:cNvPr id="5" name="Freeform: Shape 4">
              <a:extLst>
                <a:ext uri="{FF2B5EF4-FFF2-40B4-BE49-F238E27FC236}">
                  <a16:creationId xmlns:a16="http://schemas.microsoft.com/office/drawing/2014/main" id="{A7DE6DDA-3F6C-CC1A-6E3A-E1AB34B2361E}"/>
                </a:ext>
              </a:extLst>
            </p:cNvPr>
            <p:cNvSpPr/>
            <p:nvPr/>
          </p:nvSpPr>
          <p:spPr>
            <a:xfrm>
              <a:off x="10332237" y="1563075"/>
              <a:ext cx="57174" cy="283069"/>
            </a:xfrm>
            <a:custGeom>
              <a:avLst/>
              <a:gdLst>
                <a:gd name="connsiteX0" fmla="*/ 0 w 57174"/>
                <a:gd name="connsiteY0" fmla="*/ 0 h 283069"/>
                <a:gd name="connsiteX1" fmla="*/ 57174 w 57174"/>
                <a:gd name="connsiteY1" fmla="*/ 0 h 283069"/>
                <a:gd name="connsiteX2" fmla="*/ 57174 w 57174"/>
                <a:gd name="connsiteY2" fmla="*/ 283070 h 283069"/>
                <a:gd name="connsiteX3" fmla="*/ 0 w 57174"/>
                <a:gd name="connsiteY3" fmla="*/ 283070 h 283069"/>
              </a:gdLst>
              <a:ahLst/>
              <a:cxnLst>
                <a:cxn ang="0">
                  <a:pos x="connsiteX0" y="connsiteY0"/>
                </a:cxn>
                <a:cxn ang="0">
                  <a:pos x="connsiteX1" y="connsiteY1"/>
                </a:cxn>
                <a:cxn ang="0">
                  <a:pos x="connsiteX2" y="connsiteY2"/>
                </a:cxn>
                <a:cxn ang="0">
                  <a:pos x="connsiteX3" y="connsiteY3"/>
                </a:cxn>
              </a:cxnLst>
              <a:rect l="l" t="t" r="r" b="b"/>
              <a:pathLst>
                <a:path w="57174" h="283069">
                  <a:moveTo>
                    <a:pt x="0" y="0"/>
                  </a:moveTo>
                  <a:lnTo>
                    <a:pt x="57174" y="0"/>
                  </a:lnTo>
                  <a:lnTo>
                    <a:pt x="57174" y="283070"/>
                  </a:lnTo>
                  <a:lnTo>
                    <a:pt x="0" y="283070"/>
                  </a:lnTo>
                  <a:close/>
                </a:path>
              </a:pathLst>
            </a:custGeom>
            <a:grpFill/>
            <a:ln w="5715" cap="flat">
              <a:noFill/>
              <a:prstDash val="solid"/>
              <a:miter/>
            </a:ln>
          </p:spPr>
          <p:txBody>
            <a:bodyPr rtlCol="0" anchor="ctr"/>
            <a:lstStyle/>
            <a:p>
              <a:endParaRPr lang="en-ID" sz="3600" dirty="0">
                <a:latin typeface="HarmonyOS Sans SC Medium" panose="00000600000000000000" pitchFamily="2" charset="-122"/>
              </a:endParaRPr>
            </a:p>
          </p:txBody>
        </p:sp>
        <p:sp>
          <p:nvSpPr>
            <p:cNvPr id="6" name="Freeform: Shape 5">
              <a:extLst>
                <a:ext uri="{FF2B5EF4-FFF2-40B4-BE49-F238E27FC236}">
                  <a16:creationId xmlns:a16="http://schemas.microsoft.com/office/drawing/2014/main" id="{697848C5-BD33-3B78-3476-2A37472EF1E6}"/>
                </a:ext>
              </a:extLst>
            </p:cNvPr>
            <p:cNvSpPr/>
            <p:nvPr/>
          </p:nvSpPr>
          <p:spPr>
            <a:xfrm>
              <a:off x="10340641" y="1547924"/>
              <a:ext cx="421717" cy="430122"/>
            </a:xfrm>
            <a:custGeom>
              <a:avLst/>
              <a:gdLst>
                <a:gd name="connsiteX0" fmla="*/ 421717 w 421717"/>
                <a:gd name="connsiteY0" fmla="*/ 40422 h 430122"/>
                <a:gd name="connsiteX1" fmla="*/ 381295 w 421717"/>
                <a:gd name="connsiteY1" fmla="*/ 0 h 430122"/>
                <a:gd name="connsiteX2" fmla="*/ 0 w 421717"/>
                <a:gd name="connsiteY2" fmla="*/ 381295 h 430122"/>
                <a:gd name="connsiteX3" fmla="*/ 0 w 421717"/>
                <a:gd name="connsiteY3" fmla="*/ 430122 h 430122"/>
                <a:gd name="connsiteX4" fmla="*/ 406509 w 421717"/>
                <a:gd name="connsiteY4" fmla="*/ 430122 h 430122"/>
                <a:gd name="connsiteX5" fmla="*/ 406509 w 421717"/>
                <a:gd name="connsiteY5" fmla="*/ 372948 h 430122"/>
                <a:gd name="connsiteX6" fmla="*/ 82502 w 421717"/>
                <a:gd name="connsiteY6" fmla="*/ 379580 h 430122"/>
                <a:gd name="connsiteX7" fmla="*/ 421717 w 421717"/>
                <a:gd name="connsiteY7" fmla="*/ 40422 h 43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717" h="430122">
                  <a:moveTo>
                    <a:pt x="421717" y="40422"/>
                  </a:moveTo>
                  <a:lnTo>
                    <a:pt x="381295" y="0"/>
                  </a:lnTo>
                  <a:lnTo>
                    <a:pt x="0" y="381295"/>
                  </a:lnTo>
                  <a:lnTo>
                    <a:pt x="0" y="430122"/>
                  </a:lnTo>
                  <a:lnTo>
                    <a:pt x="406509" y="430122"/>
                  </a:lnTo>
                  <a:lnTo>
                    <a:pt x="406509" y="372948"/>
                  </a:lnTo>
                  <a:lnTo>
                    <a:pt x="82502" y="379580"/>
                  </a:lnTo>
                  <a:lnTo>
                    <a:pt x="421717" y="40422"/>
                  </a:lnTo>
                  <a:close/>
                </a:path>
              </a:pathLst>
            </a:custGeom>
            <a:grpFill/>
            <a:ln w="5715" cap="flat">
              <a:noFill/>
              <a:prstDash val="solid"/>
              <a:miter/>
            </a:ln>
          </p:spPr>
          <p:txBody>
            <a:bodyPr rtlCol="0" anchor="ctr"/>
            <a:lstStyle/>
            <a:p>
              <a:endParaRPr lang="en-ID" sz="3600" dirty="0">
                <a:latin typeface="HarmonyOS Sans SC Medium" panose="00000600000000000000" pitchFamily="2" charset="-122"/>
              </a:endParaRPr>
            </a:p>
          </p:txBody>
        </p:sp>
      </p:grpSp>
    </p:spTree>
    <p:extLst>
      <p:ext uri="{BB962C8B-B14F-4D97-AF65-F5344CB8AC3E}">
        <p14:creationId xmlns:p14="http://schemas.microsoft.com/office/powerpoint/2010/main" val="12342575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2D83CF-B7C2-65BD-6642-48E50E95094F}"/>
            </a:ext>
          </a:extLst>
        </p:cNvPr>
        <p:cNvGrpSpPr/>
        <p:nvPr/>
      </p:nvGrpSpPr>
      <p:grpSpPr>
        <a:xfrm>
          <a:off x="0" y="0"/>
          <a:ext cx="0" cy="0"/>
          <a:chOff x="0" y="0"/>
          <a:chExt cx="0" cy="0"/>
        </a:xfrm>
      </p:grpSpPr>
      <p:sp>
        <p:nvSpPr>
          <p:cNvPr id="3" name="TextBox 1">
            <a:extLst>
              <a:ext uri="{FF2B5EF4-FFF2-40B4-BE49-F238E27FC236}">
                <a16:creationId xmlns:a16="http://schemas.microsoft.com/office/drawing/2014/main" id="{982C069D-C979-5D25-6C55-BA55A6156942}"/>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费用及时间安排</a:t>
            </a:r>
            <a:endParaRPr lang="en-US" sz="3200" dirty="0">
              <a:latin typeface="PINGFANG SC SEMIBOLD" panose="020B0400000000000000" pitchFamily="34" charset="-122"/>
              <a:ea typeface="PINGFANG SC SEMIBOLD" panose="020B0400000000000000" pitchFamily="34" charset="-122"/>
            </a:endParaRPr>
          </a:p>
        </p:txBody>
      </p:sp>
      <p:sp>
        <p:nvSpPr>
          <p:cNvPr id="5" name="文本框 4">
            <a:extLst>
              <a:ext uri="{FF2B5EF4-FFF2-40B4-BE49-F238E27FC236}">
                <a16:creationId xmlns:a16="http://schemas.microsoft.com/office/drawing/2014/main" id="{9DBEBAE2-9F36-2633-7205-90C8DDB2CA89}"/>
              </a:ext>
            </a:extLst>
          </p:cNvPr>
          <p:cNvSpPr txBox="1"/>
          <p:nvPr/>
        </p:nvSpPr>
        <p:spPr>
          <a:xfrm>
            <a:off x="947738" y="1403984"/>
            <a:ext cx="11244262" cy="4614276"/>
          </a:xfrm>
          <a:prstGeom prst="rect">
            <a:avLst/>
          </a:prstGeom>
          <a:noFill/>
        </p:spPr>
        <p:txBody>
          <a:bodyPr wrap="square">
            <a:spAutoFit/>
          </a:bodyPr>
          <a:lstStyle/>
          <a:p>
            <a:pPr algn="l">
              <a:lnSpc>
                <a:spcPct val="120000"/>
              </a:lnSpc>
            </a:pPr>
            <a:r>
              <a:rPr lang="zh-CN" altLang="en-US" b="1" i="0" u="none" strike="noStrike" dirty="0">
                <a:solidFill>
                  <a:srgbClr val="C00000"/>
                </a:solidFill>
                <a:effectLst/>
              </a:rPr>
              <a:t>项目时间与结构</a:t>
            </a:r>
          </a:p>
          <a:p>
            <a:pPr marL="285750" indent="-285750" algn="l">
              <a:lnSpc>
                <a:spcPct val="120000"/>
              </a:lnSpc>
              <a:buFont typeface="Arial" panose="020B0604020202020204" pitchFamily="34" charset="0"/>
              <a:buChar char="•"/>
            </a:pPr>
            <a:r>
              <a:rPr lang="zh-CN" altLang="en-US" sz="1600" b="0" i="0" u="none" strike="noStrike" dirty="0">
                <a:solidFill>
                  <a:srgbClr val="000000"/>
                </a:solidFill>
                <a:effectLst/>
              </a:rPr>
              <a:t>第一阶段：</a:t>
            </a:r>
            <a:r>
              <a:rPr lang="en-US" altLang="zh-CN" sz="1600" b="0" i="0" u="none" strike="noStrike" dirty="0">
                <a:solidFill>
                  <a:srgbClr val="000000"/>
                </a:solidFill>
                <a:effectLst/>
              </a:rPr>
              <a:t>2026</a:t>
            </a:r>
            <a:r>
              <a:rPr lang="zh-CN" altLang="en-US" sz="1600" b="0" i="0" u="none" strike="noStrike" dirty="0">
                <a:solidFill>
                  <a:srgbClr val="000000"/>
                </a:solidFill>
                <a:effectLst/>
              </a:rPr>
              <a:t>年</a:t>
            </a:r>
            <a:r>
              <a:rPr lang="en-US" altLang="zh-CN" sz="1600" dirty="0">
                <a:solidFill>
                  <a:srgbClr val="000000"/>
                </a:solidFill>
              </a:rPr>
              <a:t>6</a:t>
            </a:r>
            <a:r>
              <a:rPr lang="zh-CN" altLang="en-US" sz="1600" b="0" i="0" u="none" strike="noStrike" dirty="0">
                <a:solidFill>
                  <a:srgbClr val="000000"/>
                </a:solidFill>
                <a:effectLst/>
              </a:rPr>
              <a:t>月</a:t>
            </a:r>
            <a:r>
              <a:rPr lang="en-US" altLang="zh-CN" sz="1600" b="0" i="0" u="none" strike="noStrike" dirty="0">
                <a:solidFill>
                  <a:srgbClr val="000000"/>
                </a:solidFill>
                <a:effectLst/>
              </a:rPr>
              <a:t>28</a:t>
            </a:r>
            <a:r>
              <a:rPr lang="zh-CN" altLang="en-US" sz="1600" b="0" i="0" u="none" strike="noStrike" dirty="0">
                <a:solidFill>
                  <a:srgbClr val="000000"/>
                </a:solidFill>
                <a:effectLst/>
              </a:rPr>
              <a:t>日</a:t>
            </a:r>
            <a:r>
              <a:rPr lang="en-US" altLang="zh-CN" sz="1600" b="0" i="0" u="none" strike="noStrike" dirty="0">
                <a:solidFill>
                  <a:srgbClr val="000000"/>
                </a:solidFill>
                <a:effectLst/>
              </a:rPr>
              <a:t>-</a:t>
            </a:r>
            <a:r>
              <a:rPr lang="en-US" altLang="zh-CN" sz="1600" dirty="0">
                <a:solidFill>
                  <a:srgbClr val="000000"/>
                </a:solidFill>
              </a:rPr>
              <a:t>7</a:t>
            </a:r>
            <a:r>
              <a:rPr lang="zh-CN" altLang="en-US" sz="1600" b="0" i="0" u="none" strike="noStrike" dirty="0">
                <a:solidFill>
                  <a:srgbClr val="000000"/>
                </a:solidFill>
                <a:effectLst/>
              </a:rPr>
              <a:t>月</a:t>
            </a:r>
            <a:r>
              <a:rPr lang="en-US" altLang="zh-CN" sz="1600" b="0" i="0" u="none" strike="noStrike" dirty="0">
                <a:solidFill>
                  <a:srgbClr val="000000"/>
                </a:solidFill>
                <a:effectLst/>
              </a:rPr>
              <a:t>11</a:t>
            </a:r>
            <a:r>
              <a:rPr lang="zh-CN" altLang="en-US" sz="1600" b="0" i="0" u="none" strike="noStrike" dirty="0">
                <a:solidFill>
                  <a:srgbClr val="000000"/>
                </a:solidFill>
                <a:effectLst/>
              </a:rPr>
              <a:t>日。</a:t>
            </a:r>
          </a:p>
          <a:p>
            <a:pPr marL="285750" indent="-285750" algn="l">
              <a:lnSpc>
                <a:spcPct val="120000"/>
              </a:lnSpc>
              <a:buFont typeface="Arial" panose="020B0604020202020204" pitchFamily="34" charset="0"/>
              <a:buChar char="•"/>
            </a:pPr>
            <a:r>
              <a:rPr lang="zh-CN" altLang="en-US" sz="1600" b="0" i="0" u="none" strike="noStrike" dirty="0">
                <a:solidFill>
                  <a:srgbClr val="000000"/>
                </a:solidFill>
                <a:effectLst/>
              </a:rPr>
              <a:t>第二阶段：</a:t>
            </a:r>
            <a:r>
              <a:rPr lang="en-US" altLang="zh-CN" sz="1600" b="0" i="0" u="none" strike="noStrike" dirty="0">
                <a:solidFill>
                  <a:srgbClr val="000000"/>
                </a:solidFill>
                <a:effectLst/>
              </a:rPr>
              <a:t>2026</a:t>
            </a:r>
            <a:r>
              <a:rPr lang="zh-CN" altLang="en-US" sz="1600" b="0" i="0" u="none" strike="noStrike" dirty="0">
                <a:solidFill>
                  <a:srgbClr val="000000"/>
                </a:solidFill>
                <a:effectLst/>
              </a:rPr>
              <a:t>年</a:t>
            </a:r>
            <a:r>
              <a:rPr lang="en-US" altLang="zh-CN" sz="1600" dirty="0">
                <a:solidFill>
                  <a:srgbClr val="000000"/>
                </a:solidFill>
              </a:rPr>
              <a:t>7</a:t>
            </a:r>
            <a:r>
              <a:rPr lang="zh-CN" altLang="en-US" sz="1600" b="0" i="0" u="none" strike="noStrike" dirty="0">
                <a:solidFill>
                  <a:srgbClr val="000000"/>
                </a:solidFill>
                <a:effectLst/>
              </a:rPr>
              <a:t>月</a:t>
            </a:r>
            <a:r>
              <a:rPr lang="en-US" altLang="zh-CN" sz="1600" b="0" i="0" u="none" strike="noStrike" dirty="0">
                <a:solidFill>
                  <a:srgbClr val="000000"/>
                </a:solidFill>
                <a:effectLst/>
              </a:rPr>
              <a:t>12</a:t>
            </a:r>
            <a:r>
              <a:rPr lang="zh-CN" altLang="en-US" sz="1600" b="0" i="0" u="none" strike="noStrike" dirty="0">
                <a:solidFill>
                  <a:srgbClr val="000000"/>
                </a:solidFill>
                <a:effectLst/>
              </a:rPr>
              <a:t>日</a:t>
            </a:r>
            <a:r>
              <a:rPr lang="en-US" altLang="zh-CN" sz="1600" b="0" i="0" u="none" strike="noStrike" dirty="0">
                <a:solidFill>
                  <a:srgbClr val="000000"/>
                </a:solidFill>
                <a:effectLst/>
              </a:rPr>
              <a:t>-7</a:t>
            </a:r>
            <a:r>
              <a:rPr lang="zh-CN" altLang="en-US" sz="1600" b="0" i="0" u="none" strike="noStrike" dirty="0">
                <a:solidFill>
                  <a:srgbClr val="000000"/>
                </a:solidFill>
                <a:effectLst/>
              </a:rPr>
              <a:t>月</a:t>
            </a:r>
            <a:r>
              <a:rPr lang="en-US" altLang="zh-CN" sz="1600" b="0" i="0" u="none" strike="noStrike" dirty="0">
                <a:solidFill>
                  <a:srgbClr val="000000"/>
                </a:solidFill>
                <a:effectLst/>
              </a:rPr>
              <a:t>25</a:t>
            </a:r>
            <a:r>
              <a:rPr lang="zh-CN" altLang="en-US" sz="1600" b="0" i="0" u="none" strike="noStrike" dirty="0">
                <a:solidFill>
                  <a:srgbClr val="000000"/>
                </a:solidFill>
                <a:effectLst/>
              </a:rPr>
              <a:t>日。</a:t>
            </a:r>
          </a:p>
          <a:p>
            <a:pPr marL="285750" indent="-285750" algn="l">
              <a:lnSpc>
                <a:spcPct val="120000"/>
              </a:lnSpc>
              <a:buFont typeface="Arial" panose="020B0604020202020204" pitchFamily="34" charset="0"/>
              <a:buChar char="•"/>
            </a:pPr>
            <a:r>
              <a:rPr lang="zh-CN" altLang="en-US" sz="1600" b="0" i="0" u="none" strike="noStrike" dirty="0">
                <a:solidFill>
                  <a:srgbClr val="000000"/>
                </a:solidFill>
                <a:effectLst/>
              </a:rPr>
              <a:t>地点：美国佛罗里达州校区。</a:t>
            </a:r>
            <a:endParaRPr lang="en-US" altLang="zh-CN" sz="1600" b="0" i="0" u="none" strike="noStrike" dirty="0">
              <a:solidFill>
                <a:srgbClr val="000000"/>
              </a:solidFill>
              <a:effectLst/>
            </a:endParaRPr>
          </a:p>
          <a:p>
            <a:pPr algn="l">
              <a:lnSpc>
                <a:spcPct val="120000"/>
              </a:lnSpc>
            </a:pPr>
            <a:endParaRPr lang="en-US" altLang="zh-CN" sz="1600" b="0" i="0" u="none" strike="noStrike" dirty="0">
              <a:solidFill>
                <a:srgbClr val="000000"/>
              </a:solidFill>
              <a:effectLst/>
            </a:endParaRPr>
          </a:p>
          <a:p>
            <a:pPr algn="l">
              <a:lnSpc>
                <a:spcPct val="120000"/>
              </a:lnSpc>
            </a:pPr>
            <a:endParaRPr lang="en-US" altLang="zh-CN" sz="1600" b="0" i="0" u="none" strike="noStrike" dirty="0">
              <a:solidFill>
                <a:srgbClr val="000000"/>
              </a:solidFill>
              <a:effectLst/>
            </a:endParaRPr>
          </a:p>
          <a:p>
            <a:pPr algn="l">
              <a:lnSpc>
                <a:spcPct val="120000"/>
              </a:lnSpc>
            </a:pPr>
            <a:r>
              <a:rPr lang="zh-CN" altLang="en-US" b="1" i="0" u="none" strike="noStrike" dirty="0">
                <a:solidFill>
                  <a:srgbClr val="C00000"/>
                </a:solidFill>
                <a:effectLst/>
              </a:rPr>
              <a:t>费用结构（</a:t>
            </a:r>
            <a:r>
              <a:rPr lang="sv-SE" altLang="zh-CN" b="1" i="0" u="none" strike="noStrike" dirty="0">
                <a:solidFill>
                  <a:srgbClr val="C00000"/>
                </a:solidFill>
                <a:effectLst/>
              </a:rPr>
              <a:t>Summer 2026</a:t>
            </a:r>
            <a:r>
              <a:rPr lang="zh-CN" altLang="sv-SE" b="1" i="0" u="none" strike="noStrike" dirty="0">
                <a:solidFill>
                  <a:srgbClr val="C00000"/>
                </a:solidFill>
                <a:effectLst/>
              </a:rPr>
              <a:t>）</a:t>
            </a:r>
          </a:p>
          <a:p>
            <a:pPr marL="285750" indent="-285750" algn="l">
              <a:lnSpc>
                <a:spcPct val="120000"/>
              </a:lnSpc>
              <a:buFont typeface="Arial" panose="020B0604020202020204" pitchFamily="34" charset="0"/>
              <a:buChar char="•"/>
            </a:pPr>
            <a:r>
              <a:rPr lang="zh-CN" altLang="en-US" sz="1600" b="0" i="0" u="none" strike="noStrike" dirty="0">
                <a:solidFill>
                  <a:srgbClr val="000000"/>
                </a:solidFill>
                <a:effectLst/>
                <a:latin typeface="-webkit-standard"/>
              </a:rPr>
              <a:t>费用与住宿餐饮等收费细则以在线申请页面与官方后续通知为准</a:t>
            </a:r>
            <a:endParaRPr lang="en-US" altLang="zh-CN" sz="1600" b="0" i="0" u="none" strike="noStrike" dirty="0">
              <a:solidFill>
                <a:srgbClr val="000000"/>
              </a:solidFill>
              <a:effectLst/>
              <a:latin typeface="-webkit-standard"/>
            </a:endParaRPr>
          </a:p>
          <a:p>
            <a:pPr marL="285750" indent="-285750" algn="l">
              <a:lnSpc>
                <a:spcPct val="120000"/>
              </a:lnSpc>
              <a:buFont typeface="Arial" panose="020B0604020202020204" pitchFamily="34" charset="0"/>
              <a:buChar char="•"/>
            </a:pPr>
            <a:endParaRPr lang="en-US" altLang="zh-CN" sz="1600" dirty="0">
              <a:solidFill>
                <a:srgbClr val="000000"/>
              </a:solidFill>
              <a:latin typeface="-webkit-standard"/>
            </a:endParaRPr>
          </a:p>
          <a:p>
            <a:pPr marL="285750" indent="-285750" algn="l">
              <a:lnSpc>
                <a:spcPct val="120000"/>
              </a:lnSpc>
              <a:buFont typeface="Arial" panose="020B0604020202020204" pitchFamily="34" charset="0"/>
              <a:buChar char="•"/>
            </a:pPr>
            <a:endParaRPr lang="en-US" altLang="zh-CN" sz="1600" dirty="0">
              <a:solidFill>
                <a:srgbClr val="000000"/>
              </a:solidFill>
              <a:latin typeface="-webkit-standard"/>
            </a:endParaRPr>
          </a:p>
          <a:p>
            <a:pPr algn="l">
              <a:lnSpc>
                <a:spcPct val="120000"/>
              </a:lnSpc>
            </a:pPr>
            <a:r>
              <a:rPr lang="zh-CN" altLang="en-US" b="1" i="0" u="none" strike="noStrike" dirty="0">
                <a:solidFill>
                  <a:srgbClr val="C00000"/>
                </a:solidFill>
                <a:effectLst/>
              </a:rPr>
              <a:t>申请</a:t>
            </a:r>
            <a:r>
              <a:rPr lang="zh-CN" altLang="en-US" b="1" dirty="0">
                <a:solidFill>
                  <a:srgbClr val="C00000"/>
                </a:solidFill>
              </a:rPr>
              <a:t>流程</a:t>
            </a:r>
            <a:endParaRPr lang="en-US" altLang="zh-CN" b="1" dirty="0">
              <a:solidFill>
                <a:srgbClr val="C00000"/>
              </a:solidFill>
            </a:endParaRPr>
          </a:p>
          <a:p>
            <a:pPr marL="285750" indent="-285750" algn="l">
              <a:lnSpc>
                <a:spcPct val="120000"/>
              </a:lnSpc>
              <a:buFont typeface="Arial" panose="020B0604020202020204" pitchFamily="34" charset="0"/>
              <a:buChar char="•"/>
            </a:pPr>
            <a:r>
              <a:rPr lang="zh-CN" altLang="en-US" sz="1600" i="0" u="none" strike="noStrike" dirty="0">
                <a:effectLst/>
              </a:rPr>
              <a:t>申请方式：在线提交申请表，并上传对应方向的试演</a:t>
            </a:r>
            <a:r>
              <a:rPr lang="en-US" altLang="zh-CN" sz="1600" i="0" u="none" strike="noStrike" dirty="0">
                <a:effectLst/>
              </a:rPr>
              <a:t>/</a:t>
            </a:r>
            <a:r>
              <a:rPr lang="zh-CN" altLang="en-US" sz="1600" i="0" u="none" strike="noStrike" dirty="0">
                <a:effectLst/>
              </a:rPr>
              <a:t>试奏视频。</a:t>
            </a:r>
            <a:endParaRPr lang="en-US" altLang="zh-CN" sz="1600" i="0" u="none" strike="noStrike" dirty="0">
              <a:effectLst/>
            </a:endParaRPr>
          </a:p>
          <a:p>
            <a:pPr marL="285750" indent="-285750" algn="l">
              <a:lnSpc>
                <a:spcPct val="120000"/>
              </a:lnSpc>
              <a:buFont typeface="Arial" panose="020B0604020202020204" pitchFamily="34" charset="0"/>
              <a:buChar char="•"/>
            </a:pPr>
            <a:r>
              <a:rPr lang="zh-CN" altLang="en-US" sz="1600" i="0" u="none" strike="noStrike" dirty="0">
                <a:solidFill>
                  <a:srgbClr val="000000"/>
                </a:solidFill>
                <a:effectLst/>
              </a:rPr>
              <a:t>申请截止：</a:t>
            </a:r>
            <a:r>
              <a:rPr lang="en-US" altLang="zh-CN" sz="1600" i="0" u="none" strike="noStrike" dirty="0">
                <a:solidFill>
                  <a:srgbClr val="000000"/>
                </a:solidFill>
                <a:effectLst/>
              </a:rPr>
              <a:t>2026</a:t>
            </a:r>
            <a:r>
              <a:rPr lang="zh-CN" altLang="en-US" sz="1600" i="0" u="none" strike="noStrike" dirty="0">
                <a:solidFill>
                  <a:srgbClr val="000000"/>
                </a:solidFill>
                <a:effectLst/>
              </a:rPr>
              <a:t>年 </a:t>
            </a:r>
            <a:r>
              <a:rPr lang="en-US" altLang="zh-CN" sz="1600" i="0" u="none" strike="noStrike" dirty="0">
                <a:solidFill>
                  <a:srgbClr val="000000"/>
                </a:solidFill>
                <a:effectLst/>
              </a:rPr>
              <a:t>2 </a:t>
            </a:r>
            <a:r>
              <a:rPr lang="zh-CN" altLang="en-US" sz="1600" i="0" u="none" strike="noStrike" dirty="0">
                <a:solidFill>
                  <a:srgbClr val="000000"/>
                </a:solidFill>
                <a:effectLst/>
              </a:rPr>
              <a:t>月 </a:t>
            </a:r>
            <a:r>
              <a:rPr lang="en-US" altLang="zh-CN" sz="1600" i="0" u="none" strike="noStrike" dirty="0">
                <a:solidFill>
                  <a:srgbClr val="000000"/>
                </a:solidFill>
                <a:effectLst/>
              </a:rPr>
              <a:t>16 </a:t>
            </a:r>
            <a:r>
              <a:rPr lang="zh-CN" altLang="en-US" sz="1600" i="0" u="none" strike="noStrike" dirty="0">
                <a:solidFill>
                  <a:srgbClr val="000000"/>
                </a:solidFill>
                <a:effectLst/>
              </a:rPr>
              <a:t>日</a:t>
            </a:r>
            <a:endParaRPr lang="en-US" altLang="zh-CN" sz="1600" i="0" u="none" strike="noStrike" dirty="0">
              <a:solidFill>
                <a:srgbClr val="000000"/>
              </a:solidFill>
              <a:effectLst/>
            </a:endParaRPr>
          </a:p>
          <a:p>
            <a:pPr marL="285750" indent="-285750">
              <a:lnSpc>
                <a:spcPct val="120000"/>
              </a:lnSpc>
              <a:buFont typeface="Arial" panose="020B0604020202020204" pitchFamily="34" charset="0"/>
              <a:buChar char="•"/>
            </a:pPr>
            <a:r>
              <a:rPr lang="zh-CN" altLang="en-US" sz="1600" dirty="0">
                <a:solidFill>
                  <a:srgbClr val="000000"/>
                </a:solidFill>
              </a:rPr>
              <a:t>确认与缴费：</a:t>
            </a:r>
            <a:r>
              <a:rPr lang="en-US" altLang="zh-CN" sz="1600" i="0" u="none" strike="noStrike" dirty="0">
                <a:solidFill>
                  <a:srgbClr val="000000"/>
                </a:solidFill>
                <a:effectLst/>
              </a:rPr>
              <a:t>2026</a:t>
            </a:r>
            <a:r>
              <a:rPr lang="zh-CN" altLang="en-US" sz="1600" i="0" u="none" strike="noStrike" dirty="0">
                <a:solidFill>
                  <a:srgbClr val="000000"/>
                </a:solidFill>
                <a:effectLst/>
              </a:rPr>
              <a:t>年 </a:t>
            </a:r>
            <a:r>
              <a:rPr lang="en-US" altLang="zh-CN" sz="1600" dirty="0">
                <a:solidFill>
                  <a:srgbClr val="000000"/>
                </a:solidFill>
              </a:rPr>
              <a:t>3</a:t>
            </a:r>
            <a:r>
              <a:rPr lang="zh-CN" altLang="en-US" sz="1600" i="0" u="none" strike="noStrike" dirty="0">
                <a:solidFill>
                  <a:srgbClr val="000000"/>
                </a:solidFill>
                <a:effectLst/>
              </a:rPr>
              <a:t>月 </a:t>
            </a:r>
            <a:r>
              <a:rPr lang="en-US" altLang="zh-CN" sz="1600" i="0" u="none" strike="noStrike" dirty="0">
                <a:solidFill>
                  <a:srgbClr val="000000"/>
                </a:solidFill>
                <a:effectLst/>
              </a:rPr>
              <a:t>18 </a:t>
            </a:r>
            <a:r>
              <a:rPr lang="zh-CN" altLang="en-US" sz="1600" i="0" u="none" strike="noStrike" dirty="0">
                <a:solidFill>
                  <a:srgbClr val="000000"/>
                </a:solidFill>
                <a:effectLst/>
              </a:rPr>
              <a:t>日</a:t>
            </a:r>
          </a:p>
          <a:p>
            <a:pPr marL="285750" indent="-285750" algn="l">
              <a:lnSpc>
                <a:spcPct val="120000"/>
              </a:lnSpc>
              <a:buFont typeface="Arial" panose="020B0604020202020204" pitchFamily="34" charset="0"/>
              <a:buChar char="•"/>
            </a:pPr>
            <a:r>
              <a:rPr lang="zh-CN" altLang="en-US" sz="1600" i="0" u="none" strike="noStrike" dirty="0">
                <a:solidFill>
                  <a:srgbClr val="000000"/>
                </a:solidFill>
                <a:effectLst/>
              </a:rPr>
              <a:t>报名费</a:t>
            </a:r>
            <a:r>
              <a:rPr lang="sv-SE" altLang="zh-CN" sz="1600" i="0" u="none" strike="noStrike" dirty="0">
                <a:solidFill>
                  <a:srgbClr val="000000"/>
                </a:solidFill>
                <a:effectLst/>
              </a:rPr>
              <a:t>US$100</a:t>
            </a:r>
            <a:r>
              <a:rPr lang="zh-CN" altLang="en-US" sz="1600" i="0" u="none" strike="noStrike" dirty="0">
                <a:solidFill>
                  <a:srgbClr val="000000"/>
                </a:solidFill>
                <a:effectLst/>
              </a:rPr>
              <a:t>（</a:t>
            </a:r>
            <a:r>
              <a:rPr lang="sv-SE" altLang="zh-CN" sz="1600" i="0" u="none" strike="noStrike" dirty="0">
                <a:solidFill>
                  <a:srgbClr val="000000"/>
                </a:solidFill>
                <a:effectLst/>
              </a:rPr>
              <a:t> </a:t>
            </a:r>
            <a:r>
              <a:rPr lang="zh-CN" altLang="en-US" sz="1600" i="0" u="none" strike="noStrike" dirty="0">
                <a:solidFill>
                  <a:srgbClr val="000000"/>
                </a:solidFill>
                <a:effectLst/>
              </a:rPr>
              <a:t>不可退）</a:t>
            </a:r>
          </a:p>
        </p:txBody>
      </p:sp>
    </p:spTree>
    <p:extLst>
      <p:ext uri="{BB962C8B-B14F-4D97-AF65-F5344CB8AC3E}">
        <p14:creationId xmlns:p14="http://schemas.microsoft.com/office/powerpoint/2010/main" val="899556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90ED7266-808B-A652-0128-F94364C3649A}"/>
              </a:ext>
            </a:extLst>
          </p:cNvPr>
          <p:cNvSpPr txBox="1"/>
          <p:nvPr/>
        </p:nvSpPr>
        <p:spPr>
          <a:xfrm>
            <a:off x="947738" y="399171"/>
            <a:ext cx="6787547" cy="673582"/>
          </a:xfrm>
          <a:prstGeom prst="rect">
            <a:avLst/>
          </a:prstGeom>
          <a:noFill/>
        </p:spPr>
        <p:txBody>
          <a:bodyPr wrap="square" rtlCol="0">
            <a:spAutoFit/>
          </a:bodyPr>
          <a:lstStyle/>
          <a:p>
            <a:pPr>
              <a:lnSpc>
                <a:spcPct val="125000"/>
              </a:lnSpc>
            </a:pPr>
            <a:r>
              <a:rPr lang="zh-CN" altLang="en-US" sz="3200" b="1" i="0" u="none" strike="noStrike" dirty="0">
                <a:solidFill>
                  <a:srgbClr val="000000"/>
                </a:solidFill>
                <a:effectLst/>
                <a:latin typeface="PingFang SC" panose="020B0400000000000000" pitchFamily="34" charset="-122"/>
                <a:ea typeface="PingFang SC" panose="020B0400000000000000" pitchFamily="34" charset="-122"/>
              </a:rPr>
              <a:t>申请要求 </a:t>
            </a:r>
            <a:r>
              <a:rPr lang="en-US" altLang="zh-CN" sz="3200" b="1" i="0" u="none" strike="noStrike" dirty="0">
                <a:solidFill>
                  <a:srgbClr val="000000"/>
                </a:solidFill>
                <a:effectLst/>
                <a:latin typeface="PingFang SC" panose="020B0400000000000000" pitchFamily="34" charset="-122"/>
                <a:ea typeface="PingFang SC" panose="020B0400000000000000" pitchFamily="34" charset="-122"/>
              </a:rPr>
              <a:t>-</a:t>
            </a:r>
            <a:r>
              <a:rPr lang="zh-CN" altLang="en-US" sz="3200" b="1" i="0" u="none" strike="noStrike" dirty="0">
                <a:solidFill>
                  <a:srgbClr val="000000"/>
                </a:solidFill>
                <a:effectLst/>
                <a:latin typeface="PingFang SC" panose="020B0400000000000000" pitchFamily="34" charset="-122"/>
                <a:ea typeface="PingFang SC" panose="020B0400000000000000" pitchFamily="34" charset="-122"/>
              </a:rPr>
              <a:t> </a:t>
            </a:r>
            <a:r>
              <a:rPr lang="zh-CN" altLang="en-US" sz="2800" dirty="0">
                <a:solidFill>
                  <a:schemeClr val="accent1"/>
                </a:solidFill>
                <a:latin typeface="HarmonyOS Sans SC Black" panose="00000A00000000000000" pitchFamily="2" charset="-122"/>
              </a:rPr>
              <a:t>视频要求细则</a:t>
            </a:r>
            <a:endParaRPr lang="en-US" sz="2800" dirty="0">
              <a:solidFill>
                <a:schemeClr val="accent1"/>
              </a:solidFill>
              <a:latin typeface="HarmonyOS Sans SC Black" panose="00000A00000000000000" pitchFamily="2" charset="-122"/>
            </a:endParaRPr>
          </a:p>
        </p:txBody>
      </p:sp>
      <p:sp>
        <p:nvSpPr>
          <p:cNvPr id="5" name="文本框 4">
            <a:extLst>
              <a:ext uri="{FF2B5EF4-FFF2-40B4-BE49-F238E27FC236}">
                <a16:creationId xmlns:a16="http://schemas.microsoft.com/office/drawing/2014/main" id="{623F5686-F0C5-DC12-8F68-EE4027959F30}"/>
              </a:ext>
            </a:extLst>
          </p:cNvPr>
          <p:cNvSpPr txBox="1"/>
          <p:nvPr/>
        </p:nvSpPr>
        <p:spPr>
          <a:xfrm>
            <a:off x="947738" y="1251199"/>
            <a:ext cx="5148263" cy="4654287"/>
          </a:xfrm>
          <a:prstGeom prst="rect">
            <a:avLst/>
          </a:prstGeom>
          <a:noFill/>
        </p:spPr>
        <p:txBody>
          <a:bodyPr wrap="square">
            <a:spAutoFit/>
          </a:bodyPr>
          <a:lstStyle/>
          <a:p>
            <a:pPr algn="l">
              <a:lnSpc>
                <a:spcPct val="150000"/>
              </a:lnSpc>
            </a:pPr>
            <a:r>
              <a:rPr lang="zh-CN" altLang="en-US" b="1" i="0" u="none" strike="noStrike" dirty="0">
                <a:solidFill>
                  <a:srgbClr val="C00000"/>
                </a:solidFill>
                <a:effectLst/>
              </a:rPr>
              <a:t>戏剧方向</a:t>
            </a:r>
            <a:endParaRPr lang="en-US" altLang="zh-CN" b="1" i="0" u="none" strike="noStrike" dirty="0">
              <a:solidFill>
                <a:srgbClr val="C00000"/>
              </a:solidFill>
              <a:effectLst/>
            </a:endParaRPr>
          </a:p>
          <a:p>
            <a:pPr algn="l">
              <a:lnSpc>
                <a:spcPct val="150000"/>
              </a:lnSpc>
            </a:pPr>
            <a:r>
              <a:rPr lang="zh-CN" altLang="en-US" sz="1600" b="1" i="0" u="none" strike="noStrike" dirty="0">
                <a:effectLst/>
              </a:rPr>
              <a:t>视频总时长：</a:t>
            </a:r>
            <a:r>
              <a:rPr lang="zh-CN" altLang="en-US" sz="1600" b="0" i="0" u="none" strike="noStrike" dirty="0">
                <a:solidFill>
                  <a:srgbClr val="000000"/>
                </a:solidFill>
                <a:effectLst/>
              </a:rPr>
              <a:t>不超过五分钟（包含自我介绍）。</a:t>
            </a:r>
          </a:p>
          <a:p>
            <a:pPr algn="l">
              <a:lnSpc>
                <a:spcPct val="150000"/>
              </a:lnSpc>
            </a:pPr>
            <a:r>
              <a:rPr lang="zh-CN" altLang="en-US" sz="1600" b="1" i="0" u="none" strike="noStrike" dirty="0">
                <a:solidFill>
                  <a:srgbClr val="000000"/>
                </a:solidFill>
                <a:effectLst/>
              </a:rPr>
              <a:t>拍摄构图要求：</a:t>
            </a:r>
            <a:r>
              <a:rPr lang="zh-CN" altLang="en-US" sz="1600" b="0" i="0" u="none" strike="noStrike" dirty="0">
                <a:solidFill>
                  <a:srgbClr val="000000"/>
                </a:solidFill>
                <a:effectLst/>
              </a:rPr>
              <a:t>至少包含一段“站立全身的三分之四构图”，画面需从头部到膝盖清晰可见。</a:t>
            </a:r>
          </a:p>
          <a:p>
            <a:pPr algn="l">
              <a:lnSpc>
                <a:spcPct val="150000"/>
              </a:lnSpc>
            </a:pPr>
            <a:r>
              <a:rPr lang="zh-CN" altLang="en-US" sz="1600" b="1" i="0" u="none" strike="noStrike" dirty="0">
                <a:solidFill>
                  <a:srgbClr val="000000"/>
                </a:solidFill>
                <a:effectLst/>
              </a:rPr>
              <a:t>内容要求：</a:t>
            </a:r>
          </a:p>
          <a:p>
            <a:pPr algn="l"/>
            <a:r>
              <a:rPr lang="zh-CN" altLang="en-US" sz="1400" dirty="0"/>
              <a:t>    </a:t>
            </a:r>
            <a:r>
              <a:rPr lang="en-US" altLang="zh-CN" sz="1600" b="0" i="0" u="none" strike="noStrike" dirty="0">
                <a:effectLst/>
              </a:rPr>
              <a:t>1</a:t>
            </a:r>
            <a:r>
              <a:rPr lang="zh-CN" altLang="en-US" sz="1600" b="0" i="0" u="none" strike="noStrike" dirty="0">
                <a:effectLst/>
              </a:rPr>
              <a:t>）朗诵一首指定诗歌。</a:t>
            </a:r>
          </a:p>
          <a:p>
            <a:pPr algn="l"/>
            <a:r>
              <a:rPr lang="zh-CN" altLang="en-US" sz="1600" b="0" i="0" u="none" strike="noStrike" dirty="0">
                <a:effectLst/>
              </a:rPr>
              <a:t>    </a:t>
            </a:r>
            <a:r>
              <a:rPr lang="en-US" altLang="zh-CN" sz="1600" b="0" i="0" u="none" strike="noStrike" dirty="0">
                <a:effectLst/>
              </a:rPr>
              <a:t>2</a:t>
            </a:r>
            <a:r>
              <a:rPr lang="zh-CN" altLang="en-US" sz="1600" b="0" i="0" u="none" strike="noStrike" dirty="0">
                <a:effectLst/>
              </a:rPr>
              <a:t>）独白约一分钟：必须来自完整话剧文本，不可选用电影台词，不可选用“独白合集”类文本。不得选择某位指定作者的文本（按官方要求列为禁选作者）。独白开始前需进行报幕：包含所饰演角色名称、剧目名称与剧作家姓名。</a:t>
            </a:r>
            <a:endParaRPr lang="en-US" altLang="zh-CN" sz="1600" b="0" i="0" u="none" strike="noStrike" dirty="0">
              <a:effectLst/>
            </a:endParaRPr>
          </a:p>
          <a:p>
            <a:pPr algn="l"/>
            <a:r>
              <a:rPr lang="zh-CN" altLang="en-US" sz="1600" b="0" i="0" u="none" strike="noStrike" dirty="0">
                <a:effectLst/>
              </a:rPr>
              <a:t>    </a:t>
            </a:r>
            <a:r>
              <a:rPr lang="en-US" altLang="zh-CN" sz="1600" b="0" i="0" u="none" strike="noStrike" dirty="0">
                <a:effectLst/>
              </a:rPr>
              <a:t>3</a:t>
            </a:r>
            <a:r>
              <a:rPr lang="zh-CN" altLang="en-US" sz="1600" b="0" i="0" u="none" strike="noStrike" dirty="0">
                <a:effectLst/>
              </a:rPr>
              <a:t>）演唱三十秒任意歌曲：语言不限；重点在于尝试与表达，不以演唱技巧为唯一评价标准。</a:t>
            </a:r>
          </a:p>
          <a:p>
            <a:pPr algn="l">
              <a:lnSpc>
                <a:spcPct val="150000"/>
              </a:lnSpc>
            </a:pPr>
            <a:r>
              <a:rPr lang="zh-CN" altLang="en-US" sz="1600" b="1" i="0" u="none" strike="noStrike" dirty="0">
                <a:solidFill>
                  <a:srgbClr val="000000"/>
                </a:solidFill>
                <a:effectLst/>
              </a:rPr>
              <a:t>重复申请者要求：</a:t>
            </a:r>
            <a:r>
              <a:rPr lang="zh-CN" altLang="en-US" sz="1600" b="0" i="0" u="none" strike="noStrike" dirty="0">
                <a:solidFill>
                  <a:srgbClr val="000000"/>
                </a:solidFill>
                <a:effectLst/>
              </a:rPr>
              <a:t>曾参加过该项目者，再次申请时必须更换所朗诵的诗歌与独白内容。</a:t>
            </a:r>
            <a:endParaRPr lang="en-US" altLang="zh-CN" sz="1600" b="0" i="0" u="none" strike="noStrike" dirty="0">
              <a:solidFill>
                <a:srgbClr val="000000"/>
              </a:solidFill>
              <a:effectLst/>
            </a:endParaRPr>
          </a:p>
        </p:txBody>
      </p:sp>
      <p:sp>
        <p:nvSpPr>
          <p:cNvPr id="2" name="文本框 1">
            <a:extLst>
              <a:ext uri="{FF2B5EF4-FFF2-40B4-BE49-F238E27FC236}">
                <a16:creationId xmlns:a16="http://schemas.microsoft.com/office/drawing/2014/main" id="{F5B96C90-3FE9-86B1-44CA-A512B5A3F12E}"/>
              </a:ext>
            </a:extLst>
          </p:cNvPr>
          <p:cNvSpPr txBox="1"/>
          <p:nvPr/>
        </p:nvSpPr>
        <p:spPr>
          <a:xfrm>
            <a:off x="6474778" y="1251198"/>
            <a:ext cx="5148263" cy="3300071"/>
          </a:xfrm>
          <a:prstGeom prst="rect">
            <a:avLst/>
          </a:prstGeom>
          <a:noFill/>
        </p:spPr>
        <p:txBody>
          <a:bodyPr wrap="square">
            <a:spAutoFit/>
          </a:bodyPr>
          <a:lstStyle/>
          <a:p>
            <a:pPr algn="l">
              <a:lnSpc>
                <a:spcPct val="150000"/>
              </a:lnSpc>
            </a:pPr>
            <a:r>
              <a:rPr lang="zh-CN" altLang="en-US" b="1" i="0" u="none" strike="noStrike" dirty="0">
                <a:solidFill>
                  <a:srgbClr val="C00000"/>
                </a:solidFill>
                <a:effectLst/>
              </a:rPr>
              <a:t>钢琴方向</a:t>
            </a:r>
            <a:endParaRPr lang="en-US" altLang="zh-CN" b="1" i="0" u="none" strike="noStrike" dirty="0">
              <a:solidFill>
                <a:srgbClr val="C00000"/>
              </a:solidFill>
              <a:effectLst/>
            </a:endParaRPr>
          </a:p>
          <a:p>
            <a:pPr algn="l">
              <a:lnSpc>
                <a:spcPct val="150000"/>
              </a:lnSpc>
            </a:pPr>
            <a:r>
              <a:rPr lang="zh-CN" altLang="en-US" sz="1600" b="1" i="0" u="none" strike="noStrike" dirty="0">
                <a:effectLst/>
              </a:rPr>
              <a:t>视频内容：</a:t>
            </a:r>
          </a:p>
          <a:p>
            <a:pPr algn="l"/>
            <a:r>
              <a:rPr lang="zh-CN" altLang="en-US" sz="1600" i="0" u="none" strike="noStrike" dirty="0">
                <a:effectLst/>
              </a:rPr>
              <a:t>    </a:t>
            </a:r>
            <a:r>
              <a:rPr lang="en-US" altLang="zh-CN" sz="1600" i="0" u="none" strike="noStrike" dirty="0">
                <a:effectLst/>
              </a:rPr>
              <a:t>1</a:t>
            </a:r>
            <a:r>
              <a:rPr lang="zh-CN" altLang="en-US" sz="1600" i="0" u="none" strike="noStrike" dirty="0">
                <a:effectLst/>
              </a:rPr>
              <a:t>）两首风格对比鲜明的钢琴独奏作品：建议其中一首为古典或巴洛克时期作品，另一首为浪漫或二十世纪作品；官方建议尽可能背谱演奏。</a:t>
            </a:r>
          </a:p>
          <a:p>
            <a:pPr algn="l"/>
            <a:r>
              <a:rPr lang="zh-CN" altLang="en-US" sz="1600" i="0" u="none" strike="noStrike" dirty="0">
                <a:effectLst/>
              </a:rPr>
              <a:t>    </a:t>
            </a:r>
            <a:r>
              <a:rPr lang="en-US" altLang="zh-CN" sz="1600" i="0" u="none" strike="noStrike" dirty="0">
                <a:effectLst/>
              </a:rPr>
              <a:t>2</a:t>
            </a:r>
            <a:r>
              <a:rPr lang="zh-CN" altLang="en-US" sz="1600" i="0" u="none" strike="noStrike" dirty="0">
                <a:effectLst/>
              </a:rPr>
              <a:t>）四个八度的音阶与分解和弦（调性自选）。</a:t>
            </a:r>
          </a:p>
          <a:p>
            <a:pPr algn="l">
              <a:lnSpc>
                <a:spcPct val="150000"/>
              </a:lnSpc>
            </a:pPr>
            <a:r>
              <a:rPr lang="zh-CN" altLang="en-US" sz="1600" b="1" i="0" u="none" strike="noStrike" dirty="0">
                <a:effectLst/>
              </a:rPr>
              <a:t>拍摄与设备要求：</a:t>
            </a:r>
            <a:endParaRPr lang="en-US" altLang="zh-CN" sz="1600" b="1" i="0" u="none" strike="noStrike" dirty="0">
              <a:effectLst/>
            </a:endParaRPr>
          </a:p>
          <a:p>
            <a:pPr marL="285750" indent="-285750" algn="l">
              <a:lnSpc>
                <a:spcPct val="150000"/>
              </a:lnSpc>
              <a:buFont typeface="Arial" panose="020B0604020202020204" pitchFamily="34" charset="0"/>
              <a:buChar char="•"/>
            </a:pPr>
            <a:r>
              <a:rPr lang="zh-CN" altLang="en-US" sz="1600" i="0" u="none" strike="noStrike" dirty="0">
                <a:effectLst/>
              </a:rPr>
              <a:t>建议使用原声钢琴。</a:t>
            </a:r>
          </a:p>
          <a:p>
            <a:pPr marL="285750" indent="-285750" algn="l">
              <a:lnSpc>
                <a:spcPct val="150000"/>
              </a:lnSpc>
              <a:buFont typeface="Arial" panose="020B0604020202020204" pitchFamily="34" charset="0"/>
              <a:buChar char="•"/>
            </a:pPr>
            <a:r>
              <a:rPr lang="zh-CN" altLang="en-US" sz="1600" i="0" u="none" strike="noStrike" dirty="0">
                <a:effectLst/>
              </a:rPr>
              <a:t>画面必须清晰呈现“头部、双手与键盘”，三者需同时出现在画面中。</a:t>
            </a:r>
            <a:endParaRPr lang="en-US" altLang="zh-CN" sz="1600" i="0" u="none" strike="noStrike" dirty="0">
              <a:solidFill>
                <a:srgbClr val="000000"/>
              </a:solidFill>
              <a:effectLst/>
            </a:endParaRPr>
          </a:p>
        </p:txBody>
      </p:sp>
      <p:cxnSp>
        <p:nvCxnSpPr>
          <p:cNvPr id="6" name="直线连接符 5">
            <a:extLst>
              <a:ext uri="{FF2B5EF4-FFF2-40B4-BE49-F238E27FC236}">
                <a16:creationId xmlns:a16="http://schemas.microsoft.com/office/drawing/2014/main" id="{73907630-4BE3-C0FF-9E5F-1A541A2E311B}"/>
              </a:ext>
            </a:extLst>
          </p:cNvPr>
          <p:cNvCxnSpPr/>
          <p:nvPr/>
        </p:nvCxnSpPr>
        <p:spPr>
          <a:xfrm>
            <a:off x="6096000" y="1251199"/>
            <a:ext cx="0" cy="5119121"/>
          </a:xfrm>
          <a:prstGeom prst="line">
            <a:avLst/>
          </a:prstGeom>
          <a:ln w="381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28843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AE20A1-9575-DD1A-C2A3-6F55E4A9FF6B}"/>
            </a:ext>
          </a:extLst>
        </p:cNvPr>
        <p:cNvGrpSpPr/>
        <p:nvPr/>
      </p:nvGrpSpPr>
      <p:grpSpPr>
        <a:xfrm>
          <a:off x="0" y="0"/>
          <a:ext cx="0" cy="0"/>
          <a:chOff x="0" y="0"/>
          <a:chExt cx="0" cy="0"/>
        </a:xfrm>
      </p:grpSpPr>
      <p:sp>
        <p:nvSpPr>
          <p:cNvPr id="3" name="TextBox 1">
            <a:extLst>
              <a:ext uri="{FF2B5EF4-FFF2-40B4-BE49-F238E27FC236}">
                <a16:creationId xmlns:a16="http://schemas.microsoft.com/office/drawing/2014/main" id="{7C6CE752-3516-A6FA-0626-72D47AB3CD7B}"/>
              </a:ext>
            </a:extLst>
          </p:cNvPr>
          <p:cNvSpPr txBox="1"/>
          <p:nvPr/>
        </p:nvSpPr>
        <p:spPr>
          <a:xfrm>
            <a:off x="947738" y="399171"/>
            <a:ext cx="6787547" cy="673582"/>
          </a:xfrm>
          <a:prstGeom prst="rect">
            <a:avLst/>
          </a:prstGeom>
          <a:noFill/>
        </p:spPr>
        <p:txBody>
          <a:bodyPr wrap="square" rtlCol="0">
            <a:spAutoFit/>
          </a:bodyPr>
          <a:lstStyle/>
          <a:p>
            <a:pPr>
              <a:lnSpc>
                <a:spcPct val="125000"/>
              </a:lnSpc>
            </a:pPr>
            <a:r>
              <a:rPr lang="zh-CN" altLang="en-US" sz="3200" b="1" i="0" u="none" strike="noStrike" dirty="0">
                <a:solidFill>
                  <a:srgbClr val="000000"/>
                </a:solidFill>
                <a:effectLst/>
                <a:latin typeface="PingFang SC" panose="020B0400000000000000" pitchFamily="34" charset="-122"/>
                <a:ea typeface="PingFang SC" panose="020B0400000000000000" pitchFamily="34" charset="-122"/>
              </a:rPr>
              <a:t>申请要求 </a:t>
            </a:r>
            <a:r>
              <a:rPr lang="en-US" altLang="zh-CN" sz="3200" b="1" i="0" u="none" strike="noStrike" dirty="0">
                <a:solidFill>
                  <a:srgbClr val="000000"/>
                </a:solidFill>
                <a:effectLst/>
                <a:latin typeface="PingFang SC" panose="020B0400000000000000" pitchFamily="34" charset="-122"/>
                <a:ea typeface="PingFang SC" panose="020B0400000000000000" pitchFamily="34" charset="-122"/>
              </a:rPr>
              <a:t>-</a:t>
            </a:r>
            <a:r>
              <a:rPr lang="zh-CN" altLang="en-US" sz="3200" b="1" i="0" u="none" strike="noStrike" dirty="0">
                <a:solidFill>
                  <a:srgbClr val="000000"/>
                </a:solidFill>
                <a:effectLst/>
                <a:latin typeface="PingFang SC" panose="020B0400000000000000" pitchFamily="34" charset="-122"/>
                <a:ea typeface="PingFang SC" panose="020B0400000000000000" pitchFamily="34" charset="-122"/>
              </a:rPr>
              <a:t> </a:t>
            </a:r>
            <a:r>
              <a:rPr lang="zh-CN" altLang="en-US" sz="2800" dirty="0">
                <a:solidFill>
                  <a:schemeClr val="accent1"/>
                </a:solidFill>
                <a:latin typeface="HarmonyOS Sans SC Black" panose="00000A00000000000000" pitchFamily="2" charset="-122"/>
              </a:rPr>
              <a:t>视频要求细则</a:t>
            </a:r>
            <a:endParaRPr lang="en-US" sz="2800" dirty="0">
              <a:solidFill>
                <a:schemeClr val="accent1"/>
              </a:solidFill>
              <a:latin typeface="HarmonyOS Sans SC Black" panose="00000A00000000000000" pitchFamily="2" charset="-122"/>
            </a:endParaRPr>
          </a:p>
        </p:txBody>
      </p:sp>
      <p:sp>
        <p:nvSpPr>
          <p:cNvPr id="5" name="文本框 4">
            <a:extLst>
              <a:ext uri="{FF2B5EF4-FFF2-40B4-BE49-F238E27FC236}">
                <a16:creationId xmlns:a16="http://schemas.microsoft.com/office/drawing/2014/main" id="{CB2DC565-F2A0-55D5-92EA-789FA32A5AC0}"/>
              </a:ext>
            </a:extLst>
          </p:cNvPr>
          <p:cNvSpPr txBox="1"/>
          <p:nvPr/>
        </p:nvSpPr>
        <p:spPr>
          <a:xfrm>
            <a:off x="947738" y="1251199"/>
            <a:ext cx="5148263" cy="4777398"/>
          </a:xfrm>
          <a:prstGeom prst="rect">
            <a:avLst/>
          </a:prstGeom>
          <a:noFill/>
        </p:spPr>
        <p:txBody>
          <a:bodyPr wrap="square">
            <a:spAutoFit/>
          </a:bodyPr>
          <a:lstStyle/>
          <a:p>
            <a:pPr algn="l">
              <a:lnSpc>
                <a:spcPct val="150000"/>
              </a:lnSpc>
            </a:pPr>
            <a:r>
              <a:rPr lang="zh-CN" altLang="en-US" b="1" dirty="0">
                <a:solidFill>
                  <a:srgbClr val="C00000"/>
                </a:solidFill>
              </a:rPr>
              <a:t>声乐</a:t>
            </a:r>
            <a:r>
              <a:rPr lang="zh-CN" altLang="en-US" b="1" i="0" u="none" strike="noStrike" dirty="0">
                <a:solidFill>
                  <a:srgbClr val="C00000"/>
                </a:solidFill>
                <a:effectLst/>
              </a:rPr>
              <a:t>方向</a:t>
            </a:r>
            <a:endParaRPr lang="en-US" altLang="zh-CN" b="1" i="0" u="none" strike="noStrike" dirty="0">
              <a:solidFill>
                <a:srgbClr val="C00000"/>
              </a:solidFill>
              <a:effectLst/>
            </a:endParaRPr>
          </a:p>
          <a:p>
            <a:pPr>
              <a:lnSpc>
                <a:spcPct val="150000"/>
              </a:lnSpc>
            </a:pPr>
            <a:r>
              <a:rPr lang="zh-CN" altLang="en-US" sz="1600" b="1" dirty="0"/>
              <a:t>视频内容：</a:t>
            </a:r>
            <a:r>
              <a:rPr lang="zh-CN" altLang="en-US" sz="1600" dirty="0"/>
              <a:t>两首风格对比明显的独唱作品，必须有伴奏</a:t>
            </a:r>
            <a:r>
              <a:rPr lang="zh-CN" altLang="en-US" sz="1600" b="1" dirty="0"/>
              <a:t>曲目范围建议：</a:t>
            </a:r>
            <a:endParaRPr lang="en-US" altLang="zh-CN" sz="1600" b="1" dirty="0"/>
          </a:p>
          <a:p>
            <a:pPr marL="285750" indent="-285750">
              <a:buFont typeface="Arial" panose="020B0604020202020204" pitchFamily="34" charset="0"/>
              <a:buChar char="•"/>
            </a:pPr>
            <a:r>
              <a:rPr lang="zh-CN" altLang="en-US" sz="1600" dirty="0"/>
              <a:t>意大利古典艺术歌曲</a:t>
            </a:r>
          </a:p>
          <a:p>
            <a:pPr marL="285750" indent="-285750">
              <a:buFont typeface="Arial" panose="020B0604020202020204" pitchFamily="34" charset="0"/>
              <a:buChar char="•"/>
            </a:pPr>
            <a:r>
              <a:rPr lang="zh-CN" altLang="en-US" sz="1600" dirty="0"/>
              <a:t>德语艺术歌曲</a:t>
            </a:r>
          </a:p>
          <a:p>
            <a:pPr marL="285750" indent="-285750">
              <a:buFont typeface="Arial" panose="020B0604020202020204" pitchFamily="34" charset="0"/>
              <a:buChar char="•"/>
            </a:pPr>
            <a:r>
              <a:rPr lang="zh-CN" altLang="en-US" sz="1600" dirty="0"/>
              <a:t>法语艺术歌曲</a:t>
            </a:r>
          </a:p>
          <a:p>
            <a:pPr marL="285750" indent="-285750">
              <a:buFont typeface="Arial" panose="020B0604020202020204" pitchFamily="34" charset="0"/>
              <a:buChar char="•"/>
            </a:pPr>
            <a:r>
              <a:rPr lang="zh-CN" altLang="en-US" sz="1600" dirty="0"/>
              <a:t>英语艺术歌曲</a:t>
            </a:r>
          </a:p>
          <a:p>
            <a:pPr marL="285750" indent="-285750">
              <a:buFont typeface="Arial" panose="020B0604020202020204" pitchFamily="34" charset="0"/>
              <a:buChar char="•"/>
            </a:pPr>
            <a:r>
              <a:rPr lang="zh-CN" altLang="en-US" sz="1600" dirty="0"/>
              <a:t>民族民歌</a:t>
            </a:r>
          </a:p>
          <a:p>
            <a:pPr marL="285750" indent="-285750">
              <a:buFont typeface="Arial" panose="020B0604020202020204" pitchFamily="34" charset="0"/>
              <a:buChar char="•"/>
            </a:pPr>
            <a:r>
              <a:rPr lang="zh-CN" altLang="en-US" sz="1600" dirty="0"/>
              <a:t>抒情爵士</a:t>
            </a:r>
          </a:p>
          <a:p>
            <a:pPr marL="285750" indent="-285750">
              <a:buFont typeface="Arial" panose="020B0604020202020204" pitchFamily="34" charset="0"/>
              <a:buChar char="•"/>
            </a:pPr>
            <a:r>
              <a:rPr lang="zh-CN" altLang="en-US" sz="1600" dirty="0"/>
              <a:t>经典时期音乐剧选段</a:t>
            </a:r>
          </a:p>
          <a:p>
            <a:pPr>
              <a:lnSpc>
                <a:spcPct val="150000"/>
              </a:lnSpc>
            </a:pPr>
            <a:r>
              <a:rPr lang="zh-CN" altLang="en-US" sz="1600" b="1" dirty="0"/>
              <a:t>曲目选择原则：</a:t>
            </a:r>
            <a:r>
              <a:rPr lang="zh-CN" altLang="en-US" sz="1600" dirty="0"/>
              <a:t>以古典声乐为主要方向，不建议选择流行歌曲作为申请曲目</a:t>
            </a:r>
          </a:p>
          <a:p>
            <a:pPr>
              <a:lnSpc>
                <a:spcPct val="150000"/>
              </a:lnSpc>
            </a:pPr>
            <a:r>
              <a:rPr lang="zh-CN" altLang="en-US" sz="1600" b="1" dirty="0"/>
              <a:t>伴奏要求：</a:t>
            </a:r>
          </a:p>
          <a:p>
            <a:pPr marL="285750" indent="-285750">
              <a:lnSpc>
                <a:spcPct val="150000"/>
              </a:lnSpc>
              <a:buFont typeface="Arial" panose="020B0604020202020204" pitchFamily="34" charset="0"/>
              <a:buChar char="•"/>
            </a:pPr>
            <a:r>
              <a:rPr lang="zh-CN" altLang="en-US" sz="1600" dirty="0"/>
              <a:t>不接受清唱</a:t>
            </a:r>
          </a:p>
          <a:p>
            <a:pPr marL="285750" indent="-285750">
              <a:lnSpc>
                <a:spcPct val="150000"/>
              </a:lnSpc>
              <a:buFont typeface="Arial" panose="020B0604020202020204" pitchFamily="34" charset="0"/>
              <a:buChar char="•"/>
            </a:pPr>
            <a:r>
              <a:rPr lang="zh-CN" altLang="en-US" sz="1600" dirty="0"/>
              <a:t>可使用现场伴奏或伴奏音轨</a:t>
            </a:r>
          </a:p>
        </p:txBody>
      </p:sp>
      <p:sp>
        <p:nvSpPr>
          <p:cNvPr id="2" name="文本框 1">
            <a:extLst>
              <a:ext uri="{FF2B5EF4-FFF2-40B4-BE49-F238E27FC236}">
                <a16:creationId xmlns:a16="http://schemas.microsoft.com/office/drawing/2014/main" id="{055201A7-2BEC-F520-C15E-F569D80D66FD}"/>
              </a:ext>
            </a:extLst>
          </p:cNvPr>
          <p:cNvSpPr txBox="1"/>
          <p:nvPr/>
        </p:nvSpPr>
        <p:spPr>
          <a:xfrm>
            <a:off x="6474779" y="1251198"/>
            <a:ext cx="5046662" cy="5085175"/>
          </a:xfrm>
          <a:prstGeom prst="rect">
            <a:avLst/>
          </a:prstGeom>
          <a:noFill/>
        </p:spPr>
        <p:txBody>
          <a:bodyPr wrap="square">
            <a:spAutoFit/>
          </a:bodyPr>
          <a:lstStyle/>
          <a:p>
            <a:pPr algn="l">
              <a:lnSpc>
                <a:spcPct val="150000"/>
              </a:lnSpc>
            </a:pPr>
            <a:r>
              <a:rPr lang="zh-CN" altLang="en-US" b="1" i="0" u="none" strike="noStrike" dirty="0">
                <a:solidFill>
                  <a:srgbClr val="C00000"/>
                </a:solidFill>
                <a:effectLst/>
              </a:rPr>
              <a:t>舞蹈方向</a:t>
            </a:r>
            <a:endParaRPr lang="en-US" altLang="zh-CN" b="1" i="0" u="none" strike="noStrike" dirty="0">
              <a:solidFill>
                <a:srgbClr val="C00000"/>
              </a:solidFill>
              <a:effectLst/>
            </a:endParaRPr>
          </a:p>
          <a:p>
            <a:pPr algn="l">
              <a:lnSpc>
                <a:spcPct val="150000"/>
              </a:lnSpc>
            </a:pPr>
            <a:r>
              <a:rPr lang="zh-CN" altLang="en-US" sz="1600" b="1" i="0" u="none" strike="noStrike" dirty="0">
                <a:effectLst/>
              </a:rPr>
              <a:t>视频内容：</a:t>
            </a:r>
          </a:p>
          <a:p>
            <a:pPr algn="l">
              <a:lnSpc>
                <a:spcPct val="150000"/>
              </a:lnSpc>
            </a:pPr>
            <a:r>
              <a:rPr lang="zh-CN" altLang="en-US" sz="1400" i="0" u="none" strike="noStrike" dirty="0">
                <a:effectLst/>
              </a:rPr>
              <a:t>    </a:t>
            </a:r>
            <a:r>
              <a:rPr lang="en-US" altLang="zh-CN" sz="1400" i="0" u="none" strike="noStrike" dirty="0">
                <a:effectLst/>
              </a:rPr>
              <a:t>1</a:t>
            </a:r>
            <a:r>
              <a:rPr lang="zh-CN" altLang="en-US" sz="1400" i="0" u="none" strike="noStrike" dirty="0">
                <a:effectLst/>
              </a:rPr>
              <a:t>）舞蹈自我介绍约一分钟</a:t>
            </a:r>
            <a:endParaRPr lang="en-US" altLang="zh-CN" sz="1400" i="0" u="none" strike="noStrike" dirty="0">
              <a:effectLst/>
            </a:endParaRPr>
          </a:p>
          <a:p>
            <a:pPr algn="l">
              <a:lnSpc>
                <a:spcPct val="150000"/>
              </a:lnSpc>
            </a:pPr>
            <a:r>
              <a:rPr lang="zh-CN" altLang="en-US" sz="1400" dirty="0"/>
              <a:t>    </a:t>
            </a:r>
            <a:r>
              <a:rPr lang="en-US" altLang="zh-CN" sz="1400" i="0" u="none" strike="noStrike" dirty="0">
                <a:effectLst/>
              </a:rPr>
              <a:t>2</a:t>
            </a:r>
            <a:r>
              <a:rPr lang="zh-CN" altLang="en-US" sz="1400" i="0" u="none" strike="noStrike" dirty="0">
                <a:effectLst/>
              </a:rPr>
              <a:t>）完成指定舞蹈组合（按官方提供的指定组合内容执行）</a:t>
            </a:r>
          </a:p>
          <a:p>
            <a:pPr algn="l">
              <a:lnSpc>
                <a:spcPct val="150000"/>
              </a:lnSpc>
            </a:pPr>
            <a:r>
              <a:rPr lang="zh-CN" altLang="en-US" sz="1400" i="0" u="none" strike="noStrike" dirty="0">
                <a:effectLst/>
              </a:rPr>
              <a:t>    </a:t>
            </a:r>
            <a:r>
              <a:rPr lang="en-US" altLang="zh-CN" sz="1400" i="0" u="none" strike="noStrike" dirty="0">
                <a:effectLst/>
              </a:rPr>
              <a:t>3</a:t>
            </a:r>
            <a:r>
              <a:rPr lang="zh-CN" altLang="en-US" sz="1400" i="0" u="none" strike="noStrike" dirty="0">
                <a:effectLst/>
              </a:rPr>
              <a:t>）一段约一分钟的自选风格片段：可在芭蕾、现代舞、当代舞、爵士舞、踢踏舞等风格中任选其一</a:t>
            </a:r>
            <a:endParaRPr lang="en-US" altLang="zh-CN" sz="1400" i="0" u="none" strike="noStrike" dirty="0">
              <a:effectLst/>
            </a:endParaRPr>
          </a:p>
          <a:p>
            <a:pPr algn="l">
              <a:lnSpc>
                <a:spcPct val="150000"/>
              </a:lnSpc>
            </a:pPr>
            <a:endParaRPr lang="en-US" altLang="zh-CN" sz="1600" b="1" i="0" u="none" strike="noStrike" dirty="0">
              <a:effectLst/>
            </a:endParaRPr>
          </a:p>
          <a:p>
            <a:pPr algn="l">
              <a:lnSpc>
                <a:spcPct val="150000"/>
              </a:lnSpc>
            </a:pPr>
            <a:r>
              <a:rPr lang="zh-CN" altLang="en-US" sz="1600" b="1" i="0" u="none" strike="noStrike" dirty="0">
                <a:effectLst/>
              </a:rPr>
              <a:t>拍摄要求：</a:t>
            </a:r>
            <a:endParaRPr lang="en-US" altLang="zh-CN" sz="1600" b="1" i="0" u="none" strike="noStrike" dirty="0">
              <a:effectLst/>
            </a:endParaRPr>
          </a:p>
          <a:p>
            <a:pPr marL="285750" indent="-285750" algn="l">
              <a:lnSpc>
                <a:spcPct val="150000"/>
              </a:lnSpc>
              <a:buFont typeface="Arial" panose="020B0604020202020204" pitchFamily="34" charset="0"/>
              <a:buChar char="•"/>
            </a:pPr>
            <a:r>
              <a:rPr lang="zh-CN" altLang="en-US" sz="1600" i="0" u="none" strike="noStrike" dirty="0">
                <a:effectLst/>
              </a:rPr>
              <a:t>拍摄场地需明亮（建议舞蹈教室或光线充足的训练空间）</a:t>
            </a:r>
          </a:p>
          <a:p>
            <a:pPr marL="285750" indent="-285750" algn="l">
              <a:lnSpc>
                <a:spcPct val="150000"/>
              </a:lnSpc>
              <a:buFont typeface="Arial" panose="020B0604020202020204" pitchFamily="34" charset="0"/>
              <a:buChar char="•"/>
            </a:pPr>
            <a:r>
              <a:rPr lang="zh-CN" altLang="en-US" sz="1600" i="0" u="none" strike="noStrike" dirty="0">
                <a:effectLst/>
              </a:rPr>
              <a:t>必须全身入镜，确保动作清晰完整</a:t>
            </a:r>
          </a:p>
          <a:p>
            <a:pPr marL="285750" indent="-285750" algn="l">
              <a:lnSpc>
                <a:spcPct val="150000"/>
              </a:lnSpc>
              <a:buFont typeface="Arial" panose="020B0604020202020204" pitchFamily="34" charset="0"/>
              <a:buChar char="•"/>
            </a:pPr>
            <a:r>
              <a:rPr lang="zh-CN" altLang="en-US" sz="1600" i="0" u="none" strike="noStrike" dirty="0">
                <a:effectLst/>
              </a:rPr>
              <a:t>不接受比赛录像或演出录像</a:t>
            </a:r>
          </a:p>
          <a:p>
            <a:pPr marL="285750" indent="-285750" algn="l">
              <a:lnSpc>
                <a:spcPct val="150000"/>
              </a:lnSpc>
              <a:buFont typeface="Arial" panose="020B0604020202020204" pitchFamily="34" charset="0"/>
              <a:buChar char="•"/>
            </a:pPr>
            <a:r>
              <a:rPr lang="zh-CN" altLang="en-US" sz="1600" i="0" u="none" strike="noStrike" dirty="0">
                <a:effectLst/>
              </a:rPr>
              <a:t>服装与背景需有明显对比，便于评审辨识身体线条与动作质量</a:t>
            </a:r>
            <a:endParaRPr lang="en-US" altLang="zh-CN" sz="1600" i="0" u="none" strike="noStrike" dirty="0">
              <a:solidFill>
                <a:srgbClr val="000000"/>
              </a:solidFill>
              <a:effectLst/>
            </a:endParaRPr>
          </a:p>
        </p:txBody>
      </p:sp>
      <p:cxnSp>
        <p:nvCxnSpPr>
          <p:cNvPr id="6" name="直线连接符 5">
            <a:extLst>
              <a:ext uri="{FF2B5EF4-FFF2-40B4-BE49-F238E27FC236}">
                <a16:creationId xmlns:a16="http://schemas.microsoft.com/office/drawing/2014/main" id="{55B242CB-0FE5-393C-20F3-A8B22809E396}"/>
              </a:ext>
            </a:extLst>
          </p:cNvPr>
          <p:cNvCxnSpPr/>
          <p:nvPr/>
        </p:nvCxnSpPr>
        <p:spPr>
          <a:xfrm>
            <a:off x="6096000" y="1251199"/>
            <a:ext cx="0" cy="5119121"/>
          </a:xfrm>
          <a:prstGeom prst="line">
            <a:avLst/>
          </a:prstGeom>
          <a:ln w="381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6230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242BC7-B2E3-A6EA-F989-C7AB905C4134}"/>
            </a:ext>
          </a:extLst>
        </p:cNvPr>
        <p:cNvGrpSpPr/>
        <p:nvPr/>
      </p:nvGrpSpPr>
      <p:grpSpPr>
        <a:xfrm>
          <a:off x="0" y="0"/>
          <a:ext cx="0" cy="0"/>
          <a:chOff x="0" y="0"/>
          <a:chExt cx="0" cy="0"/>
        </a:xfrm>
      </p:grpSpPr>
      <p:sp>
        <p:nvSpPr>
          <p:cNvPr id="3" name="TextBox 1">
            <a:extLst>
              <a:ext uri="{FF2B5EF4-FFF2-40B4-BE49-F238E27FC236}">
                <a16:creationId xmlns:a16="http://schemas.microsoft.com/office/drawing/2014/main" id="{6FE53FFC-B576-EFE6-1055-203A0C5CD529}"/>
              </a:ext>
            </a:extLst>
          </p:cNvPr>
          <p:cNvSpPr txBox="1"/>
          <p:nvPr/>
        </p:nvSpPr>
        <p:spPr>
          <a:xfrm>
            <a:off x="947738" y="399171"/>
            <a:ext cx="6787547" cy="673582"/>
          </a:xfrm>
          <a:prstGeom prst="rect">
            <a:avLst/>
          </a:prstGeom>
          <a:noFill/>
        </p:spPr>
        <p:txBody>
          <a:bodyPr wrap="square" rtlCol="0">
            <a:spAutoFit/>
          </a:bodyPr>
          <a:lstStyle/>
          <a:p>
            <a:pPr>
              <a:lnSpc>
                <a:spcPct val="125000"/>
              </a:lnSpc>
            </a:pPr>
            <a:r>
              <a:rPr lang="zh-CN" altLang="en-US" sz="3200" b="1" i="0" u="none" strike="noStrike" dirty="0">
                <a:solidFill>
                  <a:srgbClr val="000000"/>
                </a:solidFill>
                <a:effectLst/>
                <a:latin typeface="PingFang SC" panose="020B0400000000000000" pitchFamily="34" charset="-122"/>
                <a:ea typeface="PingFang SC" panose="020B0400000000000000" pitchFamily="34" charset="-122"/>
              </a:rPr>
              <a:t>申请要求 </a:t>
            </a:r>
            <a:r>
              <a:rPr lang="en-US" altLang="zh-CN" sz="3200" b="1" i="0" u="none" strike="noStrike" dirty="0">
                <a:solidFill>
                  <a:srgbClr val="000000"/>
                </a:solidFill>
                <a:effectLst/>
                <a:latin typeface="PingFang SC" panose="020B0400000000000000" pitchFamily="34" charset="-122"/>
                <a:ea typeface="PingFang SC" panose="020B0400000000000000" pitchFamily="34" charset="-122"/>
              </a:rPr>
              <a:t>-</a:t>
            </a:r>
            <a:r>
              <a:rPr lang="zh-CN" altLang="en-US" sz="3200" b="1" i="0" u="none" strike="noStrike" dirty="0">
                <a:solidFill>
                  <a:srgbClr val="000000"/>
                </a:solidFill>
                <a:effectLst/>
                <a:latin typeface="PingFang SC" panose="020B0400000000000000" pitchFamily="34" charset="-122"/>
                <a:ea typeface="PingFang SC" panose="020B0400000000000000" pitchFamily="34" charset="-122"/>
              </a:rPr>
              <a:t> </a:t>
            </a:r>
            <a:r>
              <a:rPr lang="zh-CN" altLang="en-US" sz="2800" dirty="0">
                <a:solidFill>
                  <a:schemeClr val="accent1"/>
                </a:solidFill>
                <a:latin typeface="HarmonyOS Sans SC Black" panose="00000A00000000000000" pitchFamily="2" charset="-122"/>
              </a:rPr>
              <a:t>视频要求细则</a:t>
            </a:r>
            <a:endParaRPr lang="en-US" sz="2800" dirty="0">
              <a:solidFill>
                <a:schemeClr val="accent1"/>
              </a:solidFill>
              <a:latin typeface="HarmonyOS Sans SC Black" panose="00000A00000000000000" pitchFamily="2" charset="-122"/>
            </a:endParaRPr>
          </a:p>
        </p:txBody>
      </p:sp>
      <p:sp>
        <p:nvSpPr>
          <p:cNvPr id="5" name="文本框 4">
            <a:extLst>
              <a:ext uri="{FF2B5EF4-FFF2-40B4-BE49-F238E27FC236}">
                <a16:creationId xmlns:a16="http://schemas.microsoft.com/office/drawing/2014/main" id="{4E415138-CA3E-F686-02AA-03A8E7DB3948}"/>
              </a:ext>
            </a:extLst>
          </p:cNvPr>
          <p:cNvSpPr txBox="1"/>
          <p:nvPr/>
        </p:nvSpPr>
        <p:spPr>
          <a:xfrm>
            <a:off x="947737" y="1513091"/>
            <a:ext cx="5148263" cy="3831818"/>
          </a:xfrm>
          <a:prstGeom prst="rect">
            <a:avLst/>
          </a:prstGeom>
          <a:noFill/>
        </p:spPr>
        <p:txBody>
          <a:bodyPr wrap="square">
            <a:spAutoFit/>
          </a:bodyPr>
          <a:lstStyle/>
          <a:p>
            <a:pPr algn="l">
              <a:lnSpc>
                <a:spcPct val="150000"/>
              </a:lnSpc>
            </a:pPr>
            <a:r>
              <a:rPr lang="zh-CN" altLang="en-US" b="1" i="0" u="none" strike="noStrike" dirty="0">
                <a:solidFill>
                  <a:srgbClr val="C00000"/>
                </a:solidFill>
                <a:effectLst/>
              </a:rPr>
              <a:t>音乐剧方向</a:t>
            </a:r>
            <a:endParaRPr lang="en-US" altLang="zh-CN" b="1" i="0" u="none" strike="noStrike" dirty="0">
              <a:solidFill>
                <a:srgbClr val="C00000"/>
              </a:solidFill>
              <a:effectLst/>
            </a:endParaRPr>
          </a:p>
          <a:p>
            <a:pPr>
              <a:lnSpc>
                <a:spcPct val="150000"/>
              </a:lnSpc>
            </a:pPr>
            <a:r>
              <a:rPr lang="zh-CN" altLang="en-US" sz="1600" b="1" dirty="0"/>
              <a:t>视频提交结构：</a:t>
            </a:r>
          </a:p>
          <a:p>
            <a:pPr marL="285750" indent="-285750">
              <a:buFont typeface="Arial" panose="020B0604020202020204" pitchFamily="34" charset="0"/>
              <a:buChar char="•"/>
            </a:pPr>
            <a:r>
              <a:rPr lang="zh-CN" altLang="en-US" sz="1600" dirty="0"/>
              <a:t>两首歌曲（每首六十到九十秒）</a:t>
            </a:r>
          </a:p>
          <a:p>
            <a:pPr marL="285750" indent="-285750">
              <a:buFont typeface="Arial" panose="020B0604020202020204" pitchFamily="34" charset="0"/>
              <a:buChar char="•"/>
            </a:pPr>
            <a:r>
              <a:rPr lang="zh-CN" altLang="en-US" sz="1600" dirty="0"/>
              <a:t>必交舞蹈分班视频</a:t>
            </a:r>
          </a:p>
          <a:p>
            <a:pPr marL="285750" indent="-285750">
              <a:buFont typeface="Arial" panose="020B0604020202020204" pitchFamily="34" charset="0"/>
              <a:buChar char="•"/>
            </a:pPr>
            <a:r>
              <a:rPr lang="zh-CN" altLang="en-US" sz="1600" dirty="0"/>
              <a:t>可选加分舞蹈视频（非必交）</a:t>
            </a:r>
            <a:endParaRPr lang="en-US" altLang="zh-CN" sz="1600" dirty="0"/>
          </a:p>
          <a:p>
            <a:pPr>
              <a:lnSpc>
                <a:spcPct val="150000"/>
              </a:lnSpc>
            </a:pPr>
            <a:endParaRPr lang="en-US" altLang="zh-CN" sz="1600" b="1" dirty="0"/>
          </a:p>
          <a:p>
            <a:pPr>
              <a:lnSpc>
                <a:spcPct val="150000"/>
              </a:lnSpc>
            </a:pPr>
            <a:r>
              <a:rPr lang="zh-CN" altLang="en-US" sz="1600" b="1" dirty="0"/>
              <a:t>歌曲要求：</a:t>
            </a:r>
            <a:endParaRPr lang="en-US" altLang="zh-CN" sz="1600" b="1" dirty="0"/>
          </a:p>
          <a:p>
            <a:pPr marL="285750" indent="-285750">
              <a:buFont typeface="Arial" panose="020B0604020202020204" pitchFamily="34" charset="0"/>
              <a:buChar char="•"/>
            </a:pPr>
            <a:r>
              <a:rPr lang="zh-CN" altLang="en-US" sz="1600" dirty="0"/>
              <a:t>第一首：选自一九七〇年之前的经典音乐剧作品</a:t>
            </a:r>
          </a:p>
          <a:p>
            <a:pPr marL="285750" indent="-285750">
              <a:buFont typeface="Arial" panose="020B0604020202020204" pitchFamily="34" charset="0"/>
              <a:buChar char="•"/>
            </a:pPr>
            <a:r>
              <a:rPr lang="zh-CN" altLang="en-US" sz="1600" dirty="0"/>
              <a:t>第二首：选自一九七五年至今的当代音乐剧作品</a:t>
            </a:r>
          </a:p>
          <a:p>
            <a:pPr marL="285750" indent="-285750">
              <a:buFont typeface="Arial" panose="020B0604020202020204" pitchFamily="34" charset="0"/>
              <a:buChar char="•"/>
            </a:pPr>
            <a:r>
              <a:rPr lang="zh-CN" altLang="en-US" sz="1600" dirty="0"/>
              <a:t>两首歌曲均需伴奏，禁止清唱</a:t>
            </a:r>
          </a:p>
          <a:p>
            <a:pPr marL="285750" indent="-285750">
              <a:buFont typeface="Arial" panose="020B0604020202020204" pitchFamily="34" charset="0"/>
              <a:buChar char="•"/>
            </a:pPr>
            <a:r>
              <a:rPr lang="zh-CN" altLang="en-US" sz="1600" dirty="0"/>
              <a:t>建议采用站立三分之四构图（头部到膝盖），并建议背谱演唱</a:t>
            </a:r>
            <a:endParaRPr lang="en-US" altLang="zh-CN" sz="1600" dirty="0"/>
          </a:p>
          <a:p>
            <a:endParaRPr lang="en-US" altLang="zh-CN" sz="1600" b="1" dirty="0"/>
          </a:p>
        </p:txBody>
      </p:sp>
      <p:sp>
        <p:nvSpPr>
          <p:cNvPr id="2" name="文本框 1">
            <a:extLst>
              <a:ext uri="{FF2B5EF4-FFF2-40B4-BE49-F238E27FC236}">
                <a16:creationId xmlns:a16="http://schemas.microsoft.com/office/drawing/2014/main" id="{FA2F30B8-7AA6-0B44-E173-9D55C16247B8}"/>
              </a:ext>
            </a:extLst>
          </p:cNvPr>
          <p:cNvSpPr txBox="1"/>
          <p:nvPr/>
        </p:nvSpPr>
        <p:spPr>
          <a:xfrm>
            <a:off x="6454459" y="1571215"/>
            <a:ext cx="5046662" cy="3715569"/>
          </a:xfrm>
          <a:prstGeom prst="rect">
            <a:avLst/>
          </a:prstGeom>
          <a:noFill/>
        </p:spPr>
        <p:txBody>
          <a:bodyPr wrap="square">
            <a:spAutoFit/>
          </a:bodyPr>
          <a:lstStyle/>
          <a:p>
            <a:pPr algn="l">
              <a:lnSpc>
                <a:spcPct val="150000"/>
              </a:lnSpc>
            </a:pPr>
            <a:endParaRPr lang="en-US" altLang="zh-CN" b="1" i="0" u="none" strike="noStrike" dirty="0">
              <a:solidFill>
                <a:srgbClr val="C00000"/>
              </a:solidFill>
              <a:effectLst/>
            </a:endParaRPr>
          </a:p>
          <a:p>
            <a:pPr marL="0" marR="0" lvl="0" indent="0" algn="l" defTabSz="914355"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000000"/>
                </a:solidFill>
                <a:effectLst/>
                <a:uLnTx/>
                <a:uFillTx/>
                <a:latin typeface="Clash Grotesk"/>
                <a:ea typeface="+mn-ea"/>
                <a:cs typeface="+mn-cs"/>
              </a:rPr>
              <a:t>舞蹈分班要求：</a:t>
            </a:r>
            <a:endParaRPr kumimoji="0" lang="en-US" altLang="zh-CN" sz="1600" b="1" i="0" u="none" strike="noStrike" kern="1200" cap="none" spc="0" normalizeH="0" baseline="0" noProof="0" dirty="0">
              <a:ln>
                <a:noFill/>
              </a:ln>
              <a:solidFill>
                <a:srgbClr val="000000"/>
              </a:solidFill>
              <a:effectLst/>
              <a:uLnTx/>
              <a:uFillTx/>
              <a:latin typeface="Clash Grotesk"/>
              <a:ea typeface="+mn-ea"/>
              <a:cs typeface="+mn-cs"/>
            </a:endParaRPr>
          </a:p>
          <a:p>
            <a:pPr marL="285750" marR="0" lvl="0" indent="-285750" algn="l" defTabSz="914355"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srgbClr val="000000"/>
                </a:solidFill>
                <a:effectLst/>
                <a:uLnTx/>
                <a:uFillTx/>
                <a:latin typeface="Clash Grotesk"/>
                <a:ea typeface="+mn-ea"/>
                <a:cs typeface="+mn-cs"/>
              </a:rPr>
              <a:t>完成官方指定的音乐剧舞蹈组合</a:t>
            </a:r>
          </a:p>
          <a:p>
            <a:pPr marL="285750" marR="0" lvl="0" indent="-285750" algn="l" defTabSz="914355"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srgbClr val="000000"/>
                </a:solidFill>
                <a:effectLst/>
                <a:uLnTx/>
                <a:uFillTx/>
                <a:latin typeface="Clash Grotesk"/>
                <a:ea typeface="+mn-ea"/>
                <a:cs typeface="+mn-cs"/>
              </a:rPr>
              <a:t>需使用官方指定音乐，并从指定时间点开始播放（按官方要求为“</a:t>
            </a:r>
            <a:r>
              <a:rPr kumimoji="0" lang="en-US" altLang="zh-CN" sz="1600" b="0" i="0" u="none" strike="noStrike" kern="1200" cap="none" spc="0" normalizeH="0" baseline="0" noProof="0" dirty="0">
                <a:ln>
                  <a:noFill/>
                </a:ln>
                <a:solidFill>
                  <a:srgbClr val="000000"/>
                </a:solidFill>
                <a:effectLst/>
                <a:uLnTx/>
                <a:uFillTx/>
                <a:latin typeface="Clash Grotesk"/>
                <a:ea typeface="+mn-ea"/>
                <a:cs typeface="+mn-cs"/>
              </a:rPr>
              <a:t>4</a:t>
            </a:r>
            <a:r>
              <a:rPr kumimoji="0" lang="zh-CN" altLang="en-US" sz="1600" b="0" i="0" u="none" strike="noStrike" kern="1200" cap="none" spc="0" normalizeH="0" baseline="0" noProof="0" dirty="0">
                <a:ln>
                  <a:noFill/>
                </a:ln>
                <a:solidFill>
                  <a:srgbClr val="000000"/>
                </a:solidFill>
                <a:effectLst/>
                <a:uLnTx/>
                <a:uFillTx/>
                <a:latin typeface="Clash Grotesk"/>
                <a:ea typeface="+mn-ea"/>
                <a:cs typeface="+mn-cs"/>
              </a:rPr>
              <a:t>分</a:t>
            </a:r>
            <a:r>
              <a:rPr kumimoji="0" lang="en-US" altLang="zh-CN" sz="1600" b="0" i="0" u="none" strike="noStrike" kern="1200" cap="none" spc="0" normalizeH="0" baseline="0" noProof="0" dirty="0">
                <a:ln>
                  <a:noFill/>
                </a:ln>
                <a:solidFill>
                  <a:srgbClr val="000000"/>
                </a:solidFill>
                <a:effectLst/>
                <a:uLnTx/>
                <a:uFillTx/>
                <a:latin typeface="Clash Grotesk"/>
                <a:ea typeface="+mn-ea"/>
                <a:cs typeface="+mn-cs"/>
              </a:rPr>
              <a:t>14</a:t>
            </a:r>
            <a:r>
              <a:rPr kumimoji="0" lang="zh-CN" altLang="en-US" sz="1600" b="0" i="0" u="none" strike="noStrike" kern="1200" cap="none" spc="0" normalizeH="0" baseline="0" noProof="0" dirty="0">
                <a:ln>
                  <a:noFill/>
                </a:ln>
                <a:solidFill>
                  <a:srgbClr val="000000"/>
                </a:solidFill>
                <a:effectLst/>
                <a:uLnTx/>
                <a:uFillTx/>
                <a:latin typeface="Clash Grotesk"/>
                <a:ea typeface="+mn-ea"/>
                <a:cs typeface="+mn-cs"/>
              </a:rPr>
              <a:t>秒起始点”）</a:t>
            </a:r>
            <a:endParaRPr lang="en-US" altLang="zh-CN" b="1" i="0" u="none" strike="noStrike" dirty="0">
              <a:solidFill>
                <a:srgbClr val="C00000"/>
              </a:solidFill>
              <a:effectLst/>
            </a:endParaRPr>
          </a:p>
          <a:p>
            <a:pPr algn="l">
              <a:lnSpc>
                <a:spcPct val="150000"/>
              </a:lnSpc>
            </a:pPr>
            <a:endParaRPr lang="en-US" altLang="zh-CN" b="1" i="0" u="none" strike="noStrike" dirty="0">
              <a:solidFill>
                <a:srgbClr val="C00000"/>
              </a:solidFill>
              <a:effectLst/>
            </a:endParaRPr>
          </a:p>
          <a:p>
            <a:pPr algn="l">
              <a:lnSpc>
                <a:spcPct val="150000"/>
              </a:lnSpc>
            </a:pPr>
            <a:r>
              <a:rPr lang="zh-CN" altLang="en-US" sz="1600" b="1" i="0" u="none" strike="noStrike" dirty="0">
                <a:effectLst/>
              </a:rPr>
              <a:t>可选加分舞蹈视频：</a:t>
            </a:r>
          </a:p>
          <a:p>
            <a:pPr algn="l">
              <a:lnSpc>
                <a:spcPct val="150000"/>
              </a:lnSpc>
            </a:pPr>
            <a:r>
              <a:rPr lang="en-US" altLang="zh-CN" sz="1600" i="0" u="none" strike="noStrike" dirty="0">
                <a:effectLst/>
              </a:rPr>
              <a:t>60-90</a:t>
            </a:r>
            <a:r>
              <a:rPr lang="en-US" altLang="zh-CN" sz="1600" dirty="0"/>
              <a:t>s</a:t>
            </a:r>
            <a:r>
              <a:rPr lang="zh-CN" altLang="en-US" sz="1600" dirty="0"/>
              <a:t>，</a:t>
            </a:r>
            <a:r>
              <a:rPr lang="zh-CN" altLang="en-US" sz="1600" b="0" i="0" u="none" strike="noStrike" dirty="0">
                <a:solidFill>
                  <a:srgbClr val="000000"/>
                </a:solidFill>
                <a:effectLst/>
                <a:latin typeface="-webkit-standard"/>
              </a:rPr>
              <a:t>舞种不限，用于展示个人优势与风格。</a:t>
            </a:r>
            <a:endParaRPr lang="en-US" altLang="zh-CN" sz="1600" i="0" u="none" strike="noStrike" dirty="0">
              <a:effectLst/>
            </a:endParaRPr>
          </a:p>
          <a:p>
            <a:pPr algn="l">
              <a:lnSpc>
                <a:spcPct val="150000"/>
              </a:lnSpc>
            </a:pPr>
            <a:endParaRPr lang="en-US" altLang="zh-CN" sz="1600" b="1" i="0" u="none" strike="noStrike" dirty="0">
              <a:effectLst/>
            </a:endParaRPr>
          </a:p>
          <a:p>
            <a:pPr algn="l">
              <a:lnSpc>
                <a:spcPct val="150000"/>
              </a:lnSpc>
            </a:pPr>
            <a:r>
              <a:rPr lang="zh-CN" altLang="en-US" sz="1600" b="1" i="0" u="none" strike="noStrike" dirty="0">
                <a:effectLst/>
              </a:rPr>
              <a:t>拍摄要求：</a:t>
            </a:r>
            <a:endParaRPr lang="en-US" altLang="zh-CN" sz="1600" b="1" i="0" u="none" strike="noStrike" dirty="0">
              <a:effectLst/>
            </a:endParaRPr>
          </a:p>
          <a:p>
            <a:pPr algn="l">
              <a:lnSpc>
                <a:spcPct val="150000"/>
              </a:lnSpc>
            </a:pPr>
            <a:r>
              <a:rPr lang="zh-CN" altLang="en-US" sz="1600" i="0" u="none" strike="noStrike" dirty="0">
                <a:effectLst/>
              </a:rPr>
              <a:t>画面需清晰稳定，确保身体动作与表演细节完整呈现。</a:t>
            </a:r>
            <a:endParaRPr lang="en-US" altLang="zh-CN" sz="1600" i="0" u="none" strike="noStrike" dirty="0">
              <a:solidFill>
                <a:srgbClr val="000000"/>
              </a:solidFill>
              <a:effectLst/>
            </a:endParaRPr>
          </a:p>
        </p:txBody>
      </p:sp>
    </p:spTree>
    <p:extLst>
      <p:ext uri="{BB962C8B-B14F-4D97-AF65-F5344CB8AC3E}">
        <p14:creationId xmlns:p14="http://schemas.microsoft.com/office/powerpoint/2010/main" val="3299537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E68E02F5-9E06-78B3-457F-845F99EA49B8}"/>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师资总述</a:t>
            </a:r>
            <a:endParaRPr lang="en-US" sz="3200" dirty="0">
              <a:latin typeface="PINGFANG SC SEMIBOLD" panose="020B0400000000000000" pitchFamily="34" charset="-122"/>
              <a:ea typeface="PINGFANG SC SEMIBOLD" panose="020B0400000000000000" pitchFamily="34" charset="-122"/>
            </a:endParaRPr>
          </a:p>
        </p:txBody>
      </p:sp>
      <p:sp>
        <p:nvSpPr>
          <p:cNvPr id="8" name="TextBox 7">
            <a:extLst>
              <a:ext uri="{FF2B5EF4-FFF2-40B4-BE49-F238E27FC236}">
                <a16:creationId xmlns:a16="http://schemas.microsoft.com/office/drawing/2014/main" id="{313C6067-AD93-FE14-6A5B-3AD8109D587F}"/>
              </a:ext>
            </a:extLst>
          </p:cNvPr>
          <p:cNvSpPr txBox="1"/>
          <p:nvPr/>
        </p:nvSpPr>
        <p:spPr>
          <a:xfrm>
            <a:off x="1058949" y="1472486"/>
            <a:ext cx="9753213" cy="4203074"/>
          </a:xfrm>
          <a:prstGeom prst="rect">
            <a:avLst/>
          </a:prstGeom>
          <a:noFill/>
          <a:ln>
            <a:noFill/>
          </a:ln>
        </p:spPr>
        <p:txBody>
          <a:bodyPr wrap="square" rtlCol="0">
            <a:spAutoFit/>
          </a:bodyPr>
          <a:lstStyle/>
          <a:p>
            <a:pPr algn="l">
              <a:lnSpc>
                <a:spcPct val="150000"/>
              </a:lnSpc>
            </a:pPr>
            <a:r>
              <a:rPr lang="zh-CN" altLang="en-US" b="0" i="0" u="none" strike="noStrike" dirty="0">
                <a:solidFill>
                  <a:srgbClr val="000000"/>
                </a:solidFill>
                <a:effectLst/>
              </a:rPr>
              <a:t>茱莉亚暑期表演艺术项目的教学团队由具备茱莉亚训练体系背景的艺术家与教育者组成，覆盖戏剧、钢琴、声乐、舞蹈与音乐剧五个专业方向。师资通常由主讲教师、分组导师及排练与合奏指导教师构成，确保学生在技巧训练、排练实践与舞台呈现三个层面均获得持续指导。</a:t>
            </a:r>
            <a:endParaRPr lang="en-US" altLang="zh-CN" b="0" i="0" u="none" strike="noStrike" dirty="0">
              <a:solidFill>
                <a:srgbClr val="000000"/>
              </a:solidFill>
              <a:effectLst/>
            </a:endParaRPr>
          </a:p>
          <a:p>
            <a:pPr marL="285750" indent="-285750" algn="l">
              <a:lnSpc>
                <a:spcPct val="150000"/>
              </a:lnSpc>
              <a:buFont typeface="Arial" panose="020B0604020202020204" pitchFamily="34" charset="0"/>
              <a:buChar char="•"/>
            </a:pPr>
            <a:endParaRPr lang="zh-CN" altLang="en-US" b="0" i="0" u="none" strike="noStrike" dirty="0">
              <a:solidFill>
                <a:srgbClr val="000000"/>
              </a:solidFill>
              <a:effectLst/>
            </a:endParaRPr>
          </a:p>
          <a:p>
            <a:pPr marL="285750" indent="-285750">
              <a:lnSpc>
                <a:spcPct val="150000"/>
              </a:lnSpc>
              <a:buFont typeface="Arial" panose="020B0604020202020204" pitchFamily="34" charset="0"/>
              <a:buChar char="•"/>
            </a:pPr>
            <a:r>
              <a:rPr lang="zh-CN" altLang="en-US" b="1" dirty="0">
                <a:solidFill>
                  <a:srgbClr val="C00000"/>
                </a:solidFill>
              </a:rPr>
              <a:t>持续反馈</a:t>
            </a:r>
            <a:r>
              <a:rPr lang="zh-CN" altLang="en-US" dirty="0">
                <a:solidFill>
                  <a:srgbClr val="C00000"/>
                </a:solidFill>
              </a:rPr>
              <a:t>：</a:t>
            </a:r>
            <a:r>
              <a:rPr lang="zh-CN" altLang="en-US" dirty="0"/>
              <a:t>课程以高频训练为基础，教师在课堂、排练与呈现节点提供分层反馈，帮助学生形成明确的提升路径。</a:t>
            </a:r>
          </a:p>
          <a:p>
            <a:pPr marL="285750" indent="-285750">
              <a:lnSpc>
                <a:spcPct val="150000"/>
              </a:lnSpc>
              <a:buFont typeface="Arial" panose="020B0604020202020204" pitchFamily="34" charset="0"/>
              <a:buChar char="•"/>
            </a:pPr>
            <a:r>
              <a:rPr lang="zh-CN" altLang="en-US" b="1" dirty="0">
                <a:solidFill>
                  <a:srgbClr val="C00000"/>
                </a:solidFill>
              </a:rPr>
              <a:t>过程可视化</a:t>
            </a:r>
            <a:r>
              <a:rPr lang="zh-CN" altLang="en-US" dirty="0">
                <a:solidFill>
                  <a:srgbClr val="C00000"/>
                </a:solidFill>
              </a:rPr>
              <a:t>：</a:t>
            </a:r>
            <a:r>
              <a:rPr lang="zh-CN" altLang="en-US" dirty="0"/>
              <a:t>通过阶段呈现与结业演出，学生能将课堂训练转化为舞台成果，并在教师指导下完成复盘与总结。</a:t>
            </a:r>
          </a:p>
          <a:p>
            <a:pPr marL="285750" indent="-285750">
              <a:lnSpc>
                <a:spcPct val="150000"/>
              </a:lnSpc>
              <a:buFont typeface="Arial" panose="020B0604020202020204" pitchFamily="34" charset="0"/>
              <a:buChar char="•"/>
            </a:pPr>
            <a:r>
              <a:rPr lang="zh-CN" altLang="en-US" b="1" dirty="0">
                <a:solidFill>
                  <a:srgbClr val="C00000"/>
                </a:solidFill>
              </a:rPr>
              <a:t>升学导向支持</a:t>
            </a:r>
            <a:r>
              <a:rPr lang="zh-CN" altLang="en-US" dirty="0">
                <a:solidFill>
                  <a:srgbClr val="C00000"/>
                </a:solidFill>
              </a:rPr>
              <a:t>：</a:t>
            </a:r>
            <a:r>
              <a:rPr lang="zh-CN" altLang="en-US" dirty="0"/>
              <a:t>与试音相关的方向会更关注材料选择、呈现规范、舞台礼仪与自我介绍策略，使学生更接近高校层级的准备方式。</a:t>
            </a:r>
          </a:p>
        </p:txBody>
      </p:sp>
    </p:spTree>
    <p:extLst>
      <p:ext uri="{BB962C8B-B14F-4D97-AF65-F5344CB8AC3E}">
        <p14:creationId xmlns:p14="http://schemas.microsoft.com/office/powerpoint/2010/main" val="2168056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E2081F-F7AA-8C14-1700-61927666775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F8BCAE3-4C1B-E984-2FFC-AEB9DA5EB747}"/>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项目总体介绍</a:t>
            </a:r>
            <a:endParaRPr lang="en-US" sz="3200" dirty="0">
              <a:latin typeface="PINGFANG SC SEMIBOLD" panose="020B0400000000000000" pitchFamily="34" charset="-122"/>
              <a:ea typeface="PINGFANG SC SEMIBOLD" panose="020B0400000000000000" pitchFamily="34" charset="-122"/>
            </a:endParaRPr>
          </a:p>
        </p:txBody>
      </p:sp>
      <p:sp>
        <p:nvSpPr>
          <p:cNvPr id="5" name="TextBox 7">
            <a:extLst>
              <a:ext uri="{FF2B5EF4-FFF2-40B4-BE49-F238E27FC236}">
                <a16:creationId xmlns:a16="http://schemas.microsoft.com/office/drawing/2014/main" id="{0902799D-BF56-535D-7740-B14DD34782D0}"/>
              </a:ext>
            </a:extLst>
          </p:cNvPr>
          <p:cNvSpPr txBox="1"/>
          <p:nvPr/>
        </p:nvSpPr>
        <p:spPr>
          <a:xfrm>
            <a:off x="947738" y="1551353"/>
            <a:ext cx="5226710" cy="3914918"/>
          </a:xfrm>
          <a:prstGeom prst="rect">
            <a:avLst/>
          </a:prstGeom>
          <a:noFill/>
        </p:spPr>
        <p:txBody>
          <a:bodyPr wrap="square" rtlCol="0">
            <a:spAutoFit/>
          </a:bodyPr>
          <a:lstStyle/>
          <a:p>
            <a:pPr algn="l">
              <a:lnSpc>
                <a:spcPct val="150000"/>
              </a:lnSpc>
            </a:pPr>
            <a:r>
              <a:rPr lang="zh-CN" altLang="en-US" b="0" i="0" u="none" strike="noStrike" dirty="0">
                <a:solidFill>
                  <a:srgbClr val="000000"/>
                </a:solidFill>
                <a:effectLst/>
                <a:latin typeface="-webkit-standard"/>
              </a:rPr>
              <a:t>本项目为期两段，面向青少年开展沉浸式表演艺术训练。两段课程均在美国佛罗里达州校区举行，课程由具备茱莉亚体系训练背景的师资团队授课，并以阶段性展示与结业呈现为重要学习成果</a:t>
            </a:r>
            <a:endParaRPr lang="en-US" altLang="zh-CN" b="0" i="0" u="none" strike="noStrike" dirty="0">
              <a:solidFill>
                <a:srgbClr val="000000"/>
              </a:solidFill>
              <a:effectLst/>
              <a:latin typeface="-webkit-standard"/>
            </a:endParaRPr>
          </a:p>
          <a:p>
            <a:pPr algn="l">
              <a:lnSpc>
                <a:spcPct val="120000"/>
              </a:lnSpc>
            </a:pPr>
            <a:endParaRPr lang="en-US" altLang="zh-CN" dirty="0">
              <a:solidFill>
                <a:srgbClr val="000000"/>
              </a:solidFill>
              <a:latin typeface="-webkit-standard"/>
            </a:endParaRPr>
          </a:p>
          <a:p>
            <a:pPr algn="l">
              <a:lnSpc>
                <a:spcPct val="120000"/>
              </a:lnSpc>
            </a:pPr>
            <a:endParaRPr lang="en-US" altLang="zh-CN" dirty="0">
              <a:solidFill>
                <a:srgbClr val="000000"/>
              </a:solidFill>
              <a:latin typeface="-webkit-standard"/>
            </a:endParaRPr>
          </a:p>
          <a:p>
            <a:pPr marL="285750" indent="-285750" algn="l">
              <a:lnSpc>
                <a:spcPct val="120000"/>
              </a:lnSpc>
              <a:buFont typeface="Arial" panose="020B0604020202020204" pitchFamily="34" charset="0"/>
              <a:buChar char="•"/>
            </a:pPr>
            <a:r>
              <a:rPr lang="en-US" altLang="zh-CN" b="1" i="0" u="none" strike="noStrike" dirty="0">
                <a:solidFill>
                  <a:srgbClr val="C00000"/>
                </a:solidFill>
                <a:effectLst/>
              </a:rPr>
              <a:t>Session</a:t>
            </a:r>
            <a:r>
              <a:rPr lang="zh-CN" altLang="en-US" b="1" i="0" u="none" strike="noStrike" dirty="0">
                <a:solidFill>
                  <a:srgbClr val="C00000"/>
                </a:solidFill>
                <a:effectLst/>
              </a:rPr>
              <a:t> </a:t>
            </a:r>
            <a:r>
              <a:rPr lang="en-US" altLang="zh-CN" b="1" i="0" u="none" strike="noStrike" dirty="0">
                <a:solidFill>
                  <a:srgbClr val="C00000"/>
                </a:solidFill>
                <a:effectLst/>
              </a:rPr>
              <a:t>1:</a:t>
            </a:r>
            <a:r>
              <a:rPr lang="zh-CN" altLang="en-US" b="1" i="0" u="none" strike="noStrike" dirty="0">
                <a:solidFill>
                  <a:srgbClr val="C00000"/>
                </a:solidFill>
                <a:effectLst/>
              </a:rPr>
              <a:t> </a:t>
            </a:r>
            <a:r>
              <a:rPr lang="en-US" altLang="zh-CN" b="1" i="0" u="none" strike="noStrike" dirty="0">
                <a:solidFill>
                  <a:srgbClr val="C00000"/>
                </a:solidFill>
                <a:effectLst/>
              </a:rPr>
              <a:t> </a:t>
            </a:r>
            <a:r>
              <a:rPr lang="zh-CN" altLang="en-US" b="1" i="0" u="none" strike="noStrike" dirty="0">
                <a:solidFill>
                  <a:srgbClr val="C00000"/>
                </a:solidFill>
                <a:effectLst/>
              </a:rPr>
              <a:t>戏剧</a:t>
            </a:r>
            <a:r>
              <a:rPr lang="en-US" altLang="zh-CN" b="1" i="0" u="none" strike="noStrike" dirty="0">
                <a:solidFill>
                  <a:srgbClr val="C00000"/>
                </a:solidFill>
                <a:effectLst/>
              </a:rPr>
              <a:t>/</a:t>
            </a:r>
            <a:r>
              <a:rPr lang="zh-CN" altLang="en-US" b="1" i="0" u="none" strike="noStrike" dirty="0">
                <a:solidFill>
                  <a:srgbClr val="C00000"/>
                </a:solidFill>
                <a:effectLst/>
              </a:rPr>
              <a:t>钢琴</a:t>
            </a:r>
            <a:r>
              <a:rPr lang="en-US" altLang="zh-CN" b="1" dirty="0">
                <a:solidFill>
                  <a:srgbClr val="C00000"/>
                </a:solidFill>
              </a:rPr>
              <a:t>/</a:t>
            </a:r>
            <a:r>
              <a:rPr lang="zh-CN" altLang="en-US" b="1" i="0" u="none" strike="noStrike" dirty="0">
                <a:solidFill>
                  <a:srgbClr val="C00000"/>
                </a:solidFill>
                <a:effectLst/>
              </a:rPr>
              <a:t>声乐</a:t>
            </a:r>
            <a:endParaRPr lang="en-US" altLang="zh-CN" b="1" i="0" u="none" strike="noStrike" dirty="0">
              <a:solidFill>
                <a:srgbClr val="C00000"/>
              </a:solidFill>
              <a:effectLst/>
            </a:endParaRPr>
          </a:p>
          <a:p>
            <a:pPr algn="l">
              <a:lnSpc>
                <a:spcPct val="120000"/>
              </a:lnSpc>
            </a:pPr>
            <a:r>
              <a:rPr lang="en-US" altLang="zh-CN" dirty="0">
                <a:solidFill>
                  <a:srgbClr val="000000"/>
                </a:solidFill>
              </a:rPr>
              <a:t>2026-6-28</a:t>
            </a:r>
            <a:r>
              <a:rPr lang="zh-CN" altLang="en-US" dirty="0">
                <a:solidFill>
                  <a:srgbClr val="000000"/>
                </a:solidFill>
              </a:rPr>
              <a:t> ～ </a:t>
            </a:r>
            <a:r>
              <a:rPr lang="en-US" altLang="zh-CN" dirty="0">
                <a:solidFill>
                  <a:srgbClr val="000000"/>
                </a:solidFill>
              </a:rPr>
              <a:t>2026-7-11</a:t>
            </a:r>
            <a:endParaRPr lang="zh-CN" altLang="en-US" b="0" i="0" u="none" strike="noStrike" dirty="0">
              <a:solidFill>
                <a:srgbClr val="000000"/>
              </a:solidFill>
              <a:effectLst/>
            </a:endParaRPr>
          </a:p>
          <a:p>
            <a:pPr algn="l"/>
            <a:endParaRPr lang="en-US" altLang="zh-CN" b="1" i="0" u="none" strike="noStrike" dirty="0">
              <a:solidFill>
                <a:srgbClr val="000000"/>
              </a:solidFill>
              <a:effectLst/>
            </a:endParaRPr>
          </a:p>
          <a:p>
            <a:pPr marL="285750" indent="-285750" algn="l">
              <a:buFont typeface="Arial" panose="020B0604020202020204" pitchFamily="34" charset="0"/>
              <a:buChar char="•"/>
            </a:pPr>
            <a:r>
              <a:rPr lang="en-US" altLang="zh-CN" b="1" i="0" u="none" strike="noStrike" dirty="0">
                <a:solidFill>
                  <a:srgbClr val="C00000"/>
                </a:solidFill>
                <a:effectLst/>
              </a:rPr>
              <a:t>Session</a:t>
            </a:r>
            <a:r>
              <a:rPr lang="zh-CN" altLang="en-US" b="1" i="0" u="none" strike="noStrike" dirty="0">
                <a:solidFill>
                  <a:srgbClr val="C00000"/>
                </a:solidFill>
                <a:effectLst/>
              </a:rPr>
              <a:t> </a:t>
            </a:r>
            <a:r>
              <a:rPr lang="en-US" altLang="zh-CN" b="1" i="0" u="none" strike="noStrike" dirty="0">
                <a:solidFill>
                  <a:srgbClr val="C00000"/>
                </a:solidFill>
                <a:effectLst/>
              </a:rPr>
              <a:t>2: </a:t>
            </a:r>
            <a:r>
              <a:rPr lang="zh-CN" altLang="en-US" b="1" i="0" u="none" strike="noStrike" dirty="0">
                <a:solidFill>
                  <a:srgbClr val="C00000"/>
                </a:solidFill>
                <a:effectLst/>
              </a:rPr>
              <a:t>舞蹈</a:t>
            </a:r>
            <a:r>
              <a:rPr lang="en-US" altLang="zh-CN" b="1" i="0" u="none" strike="noStrike" dirty="0">
                <a:solidFill>
                  <a:srgbClr val="C00000"/>
                </a:solidFill>
                <a:effectLst/>
              </a:rPr>
              <a:t>/</a:t>
            </a:r>
            <a:r>
              <a:rPr lang="zh-CN" altLang="en-US" b="1" i="0" u="none" strike="noStrike" dirty="0">
                <a:solidFill>
                  <a:srgbClr val="C00000"/>
                </a:solidFill>
                <a:effectLst/>
              </a:rPr>
              <a:t>音乐剧</a:t>
            </a:r>
            <a:endParaRPr lang="en-US" altLang="zh-CN" b="1" i="0" u="none" strike="noStrike" dirty="0">
              <a:solidFill>
                <a:srgbClr val="C00000"/>
              </a:solidFill>
              <a:effectLst/>
            </a:endParaRPr>
          </a:p>
          <a:p>
            <a:r>
              <a:rPr lang="en-US" altLang="zh-CN" dirty="0">
                <a:solidFill>
                  <a:srgbClr val="000000"/>
                </a:solidFill>
              </a:rPr>
              <a:t>2026-7-12</a:t>
            </a:r>
            <a:r>
              <a:rPr lang="zh-CN" altLang="en-US" dirty="0">
                <a:solidFill>
                  <a:srgbClr val="000000"/>
                </a:solidFill>
              </a:rPr>
              <a:t> ～ </a:t>
            </a:r>
            <a:r>
              <a:rPr lang="en-US" altLang="zh-CN" dirty="0">
                <a:solidFill>
                  <a:srgbClr val="000000"/>
                </a:solidFill>
              </a:rPr>
              <a:t>2026-7-25</a:t>
            </a:r>
            <a:endParaRPr lang="zh-CN" altLang="en-US" b="0" i="0" u="none" strike="noStrike" dirty="0">
              <a:solidFill>
                <a:srgbClr val="000000"/>
              </a:solidFill>
              <a:effectLst/>
            </a:endParaRPr>
          </a:p>
        </p:txBody>
      </p:sp>
      <p:pic>
        <p:nvPicPr>
          <p:cNvPr id="6146" name="Picture 2" descr="Cyprus Centre">
            <a:extLst>
              <a:ext uri="{FF2B5EF4-FFF2-40B4-BE49-F238E27FC236}">
                <a16:creationId xmlns:a16="http://schemas.microsoft.com/office/drawing/2014/main" id="{14FB3C1F-69F4-8649-2A92-DC443B2D98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3599" y="822291"/>
            <a:ext cx="3035618" cy="3035618"/>
          </a:xfrm>
          <a:prstGeom prst="rect">
            <a:avLst/>
          </a:prstGeom>
          <a:noFill/>
          <a:extLst>
            <a:ext uri="{909E8E84-426E-40DD-AFC4-6F175D3DCCD1}">
              <a14:hiddenFill xmlns:a14="http://schemas.microsoft.com/office/drawing/2010/main">
                <a:solidFill>
                  <a:srgbClr val="FFFFFF"/>
                </a:solidFill>
              </a14:hiddenFill>
            </a:ext>
          </a:extLst>
        </p:spPr>
      </p:pic>
      <p:pic>
        <p:nvPicPr>
          <p:cNvPr id="12" name="图片 11">
            <a:extLst>
              <a:ext uri="{FF2B5EF4-FFF2-40B4-BE49-F238E27FC236}">
                <a16:creationId xmlns:a16="http://schemas.microsoft.com/office/drawing/2014/main" id="{950D9077-0A27-8E7A-A258-635C799A5C05}"/>
              </a:ext>
            </a:extLst>
          </p:cNvPr>
          <p:cNvPicPr>
            <a:picLocks noChangeAspect="1"/>
          </p:cNvPicPr>
          <p:nvPr/>
        </p:nvPicPr>
        <p:blipFill>
          <a:blip r:embed="rId3"/>
          <a:stretch>
            <a:fillRect/>
          </a:stretch>
        </p:blipFill>
        <p:spPr>
          <a:xfrm>
            <a:off x="5523874" y="3540196"/>
            <a:ext cx="4422821" cy="2733604"/>
          </a:xfrm>
          <a:prstGeom prst="rect">
            <a:avLst/>
          </a:prstGeom>
        </p:spPr>
      </p:pic>
    </p:spTree>
    <p:extLst>
      <p:ext uri="{BB962C8B-B14F-4D97-AF65-F5344CB8AC3E}">
        <p14:creationId xmlns:p14="http://schemas.microsoft.com/office/powerpoint/2010/main" val="833959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C058D99D-97C5-B1A7-5D1D-0180C1110A0C}"/>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校园与环境介绍</a:t>
            </a:r>
            <a:endParaRPr lang="en-US" sz="3200" dirty="0">
              <a:latin typeface="PINGFANG SC SEMIBOLD" panose="020B0400000000000000" pitchFamily="34" charset="-122"/>
              <a:ea typeface="PINGFANG SC SEMIBOLD" panose="020B0400000000000000" pitchFamily="34" charset="-122"/>
            </a:endParaRPr>
          </a:p>
        </p:txBody>
      </p:sp>
      <p:sp>
        <p:nvSpPr>
          <p:cNvPr id="6" name="文本框 5">
            <a:extLst>
              <a:ext uri="{FF2B5EF4-FFF2-40B4-BE49-F238E27FC236}">
                <a16:creationId xmlns:a16="http://schemas.microsoft.com/office/drawing/2014/main" id="{6CB81343-C03F-170A-3810-0AED7F959288}"/>
              </a:ext>
            </a:extLst>
          </p:cNvPr>
          <p:cNvSpPr txBox="1"/>
          <p:nvPr/>
        </p:nvSpPr>
        <p:spPr>
          <a:xfrm>
            <a:off x="947738" y="1570831"/>
            <a:ext cx="10261600" cy="2125582"/>
          </a:xfrm>
          <a:prstGeom prst="rect">
            <a:avLst/>
          </a:prstGeom>
          <a:noFill/>
        </p:spPr>
        <p:txBody>
          <a:bodyPr wrap="square">
            <a:spAutoFit/>
          </a:bodyPr>
          <a:lstStyle/>
          <a:p>
            <a:pPr algn="l">
              <a:lnSpc>
                <a:spcPct val="150000"/>
              </a:lnSpc>
            </a:pPr>
            <a:r>
              <a:rPr lang="zh-CN" altLang="en-US" b="0" i="0" u="none" strike="noStrike" dirty="0">
                <a:solidFill>
                  <a:srgbClr val="000000"/>
                </a:solidFill>
                <a:effectLst/>
              </a:rPr>
              <a:t>两期课程均在美国佛罗里达州同一校区举办，学生可使用校内表演艺术中心的专业设施，包括：</a:t>
            </a:r>
          </a:p>
          <a:p>
            <a:pPr marL="285750" indent="-285750" algn="l">
              <a:lnSpc>
                <a:spcPct val="150000"/>
              </a:lnSpc>
              <a:buFont typeface="Arial" panose="020B0604020202020204" pitchFamily="34" charset="0"/>
              <a:buChar char="•"/>
            </a:pPr>
            <a:r>
              <a:rPr lang="zh-CN" altLang="en-US" b="0" i="0" u="none" strike="noStrike" dirty="0">
                <a:solidFill>
                  <a:srgbClr val="000000"/>
                </a:solidFill>
                <a:effectLst/>
              </a:rPr>
              <a:t>约</a:t>
            </a:r>
            <a:r>
              <a:rPr lang="en-US" altLang="zh-CN" b="0" i="0" u="none" strike="noStrike" dirty="0">
                <a:solidFill>
                  <a:srgbClr val="000000"/>
                </a:solidFill>
                <a:effectLst/>
              </a:rPr>
              <a:t>550</a:t>
            </a:r>
            <a:r>
              <a:rPr lang="zh-CN" altLang="en-US" b="0" i="0" u="none" strike="noStrike" dirty="0">
                <a:solidFill>
                  <a:srgbClr val="000000"/>
                </a:solidFill>
                <a:effectLst/>
              </a:rPr>
              <a:t>座位的剧场</a:t>
            </a:r>
          </a:p>
          <a:p>
            <a:pPr marL="285750" indent="-285750" algn="l">
              <a:lnSpc>
                <a:spcPct val="150000"/>
              </a:lnSpc>
              <a:buFont typeface="Arial" panose="020B0604020202020204" pitchFamily="34" charset="0"/>
              <a:buChar char="•"/>
            </a:pPr>
            <a:r>
              <a:rPr lang="zh-CN" altLang="en-US" b="0" i="0" u="none" strike="noStrike" dirty="0">
                <a:solidFill>
                  <a:srgbClr val="000000"/>
                </a:solidFill>
                <a:effectLst/>
              </a:rPr>
              <a:t>多间教学教室（含器乐教室、声乐教室）</a:t>
            </a:r>
          </a:p>
          <a:p>
            <a:pPr marL="285750" indent="-285750" algn="l">
              <a:lnSpc>
                <a:spcPct val="150000"/>
              </a:lnSpc>
              <a:buFont typeface="Arial" panose="020B0604020202020204" pitchFamily="34" charset="0"/>
              <a:buChar char="•"/>
            </a:pPr>
            <a:r>
              <a:rPr lang="zh-CN" altLang="en-US" b="0" i="0" u="none" strike="noStrike" dirty="0">
                <a:solidFill>
                  <a:srgbClr val="000000"/>
                </a:solidFill>
                <a:effectLst/>
              </a:rPr>
              <a:t>大型合奏排练空间</a:t>
            </a:r>
          </a:p>
          <a:p>
            <a:pPr marL="285750" indent="-285750" algn="l">
              <a:lnSpc>
                <a:spcPct val="150000"/>
              </a:lnSpc>
              <a:buFont typeface="Arial" panose="020B0604020202020204" pitchFamily="34" charset="0"/>
              <a:buChar char="•"/>
            </a:pPr>
            <a:r>
              <a:rPr lang="zh-CN" altLang="en-US" b="0" i="0" u="none" strike="noStrike" dirty="0">
                <a:solidFill>
                  <a:srgbClr val="000000"/>
                </a:solidFill>
                <a:effectLst/>
              </a:rPr>
              <a:t>多间练习室</a:t>
            </a:r>
          </a:p>
        </p:txBody>
      </p:sp>
      <p:pic>
        <p:nvPicPr>
          <p:cNvPr id="8" name="图片 7">
            <a:extLst>
              <a:ext uri="{FF2B5EF4-FFF2-40B4-BE49-F238E27FC236}">
                <a16:creationId xmlns:a16="http://schemas.microsoft.com/office/drawing/2014/main" id="{5E4B567C-20A1-0DD3-FC9E-B54A9D0922F8}"/>
              </a:ext>
            </a:extLst>
          </p:cNvPr>
          <p:cNvPicPr>
            <a:picLocks noChangeAspect="1"/>
          </p:cNvPicPr>
          <p:nvPr/>
        </p:nvPicPr>
        <p:blipFill>
          <a:blip r:embed="rId2"/>
          <a:stretch>
            <a:fillRect/>
          </a:stretch>
        </p:blipFill>
        <p:spPr>
          <a:xfrm>
            <a:off x="6633191" y="4155994"/>
            <a:ext cx="4075155" cy="2519866"/>
          </a:xfrm>
          <a:prstGeom prst="rect">
            <a:avLst/>
          </a:prstGeom>
        </p:spPr>
      </p:pic>
      <p:pic>
        <p:nvPicPr>
          <p:cNvPr id="11" name="图片 10">
            <a:extLst>
              <a:ext uri="{FF2B5EF4-FFF2-40B4-BE49-F238E27FC236}">
                <a16:creationId xmlns:a16="http://schemas.microsoft.com/office/drawing/2014/main" id="{7258CB38-7EC6-16E2-308A-CECF61D3307F}"/>
              </a:ext>
            </a:extLst>
          </p:cNvPr>
          <p:cNvPicPr>
            <a:picLocks noChangeAspect="1"/>
          </p:cNvPicPr>
          <p:nvPr/>
        </p:nvPicPr>
        <p:blipFill>
          <a:blip r:embed="rId3"/>
          <a:stretch>
            <a:fillRect/>
          </a:stretch>
        </p:blipFill>
        <p:spPr>
          <a:xfrm>
            <a:off x="1307782" y="4155860"/>
            <a:ext cx="4251029" cy="2520000"/>
          </a:xfrm>
          <a:prstGeom prst="rect">
            <a:avLst/>
          </a:prstGeom>
        </p:spPr>
      </p:pic>
      <p:sp>
        <p:nvSpPr>
          <p:cNvPr id="13" name="文本框 12">
            <a:extLst>
              <a:ext uri="{FF2B5EF4-FFF2-40B4-BE49-F238E27FC236}">
                <a16:creationId xmlns:a16="http://schemas.microsoft.com/office/drawing/2014/main" id="{1F1D7A3D-9098-5CC7-8FFA-75947F9AAEEC}"/>
              </a:ext>
            </a:extLst>
          </p:cNvPr>
          <p:cNvSpPr txBox="1"/>
          <p:nvPr/>
        </p:nvSpPr>
        <p:spPr>
          <a:xfrm>
            <a:off x="5933440" y="1986329"/>
            <a:ext cx="6096000" cy="129458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zh-CN" altLang="en-US" b="0" i="0" u="none" strike="noStrike" dirty="0">
                <a:solidFill>
                  <a:srgbClr val="000000"/>
                </a:solidFill>
                <a:effectLst/>
              </a:rPr>
              <a:t>服装储存空间</a:t>
            </a:r>
          </a:p>
          <a:p>
            <a:pPr marL="285750" indent="-285750" algn="l">
              <a:lnSpc>
                <a:spcPct val="150000"/>
              </a:lnSpc>
              <a:buFont typeface="Arial" panose="020B0604020202020204" pitchFamily="34" charset="0"/>
              <a:buChar char="•"/>
            </a:pPr>
            <a:r>
              <a:rPr lang="zh-CN" altLang="en-US" b="0" i="0" u="none" strike="noStrike" dirty="0">
                <a:solidFill>
                  <a:srgbClr val="000000"/>
                </a:solidFill>
                <a:effectLst/>
              </a:rPr>
              <a:t>两间大型舞蹈教室</a:t>
            </a:r>
          </a:p>
          <a:p>
            <a:pPr marL="285750" indent="-285750" algn="l">
              <a:lnSpc>
                <a:spcPct val="150000"/>
              </a:lnSpc>
              <a:buFont typeface="Arial" panose="020B0604020202020204" pitchFamily="34" charset="0"/>
              <a:buChar char="•"/>
            </a:pPr>
            <a:r>
              <a:rPr lang="zh-CN" altLang="en-US" b="0" i="0" u="none" strike="noStrike" dirty="0">
                <a:solidFill>
                  <a:srgbClr val="000000"/>
                </a:solidFill>
                <a:effectLst/>
              </a:rPr>
              <a:t>更衣室等配套空间</a:t>
            </a:r>
          </a:p>
        </p:txBody>
      </p:sp>
    </p:spTree>
    <p:extLst>
      <p:ext uri="{BB962C8B-B14F-4D97-AF65-F5344CB8AC3E}">
        <p14:creationId xmlns:p14="http://schemas.microsoft.com/office/powerpoint/2010/main" val="29387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1E43E4-83E6-0D98-8EC3-5A3483451E4E}"/>
              </a:ext>
            </a:extLst>
          </p:cNvPr>
          <p:cNvSpPr txBox="1"/>
          <p:nvPr/>
        </p:nvSpPr>
        <p:spPr>
          <a:xfrm>
            <a:off x="947738" y="399171"/>
            <a:ext cx="9588334" cy="837089"/>
          </a:xfrm>
          <a:prstGeom prst="rect">
            <a:avLst/>
          </a:prstGeom>
          <a:noFill/>
        </p:spPr>
        <p:txBody>
          <a:bodyPr wrap="square" rtlCol="0">
            <a:spAutoFit/>
          </a:bodyPr>
          <a:lstStyle/>
          <a:p>
            <a:pPr>
              <a:lnSpc>
                <a:spcPts val="6500"/>
              </a:lnSpc>
            </a:pPr>
            <a:r>
              <a:rPr lang="en-US" altLang="zh-CN" sz="3200" dirty="0" err="1">
                <a:latin typeface="PINGFANG SC SEMIBOLD" panose="020B0400000000000000" pitchFamily="34" charset="-122"/>
                <a:ea typeface="PINGFANG SC SEMIBOLD" panose="020B0400000000000000" pitchFamily="34" charset="-122"/>
              </a:rPr>
              <a:t>项目介绍</a:t>
            </a:r>
            <a:r>
              <a:rPr lang="zh-CN" altLang="en-US" sz="3200" dirty="0">
                <a:latin typeface="PINGFANG SC SEMIBOLD" panose="020B0400000000000000" pitchFamily="34" charset="-122"/>
                <a:ea typeface="PINGFANG SC SEMIBOLD" panose="020B0400000000000000" pitchFamily="34" charset="-122"/>
              </a:rPr>
              <a:t> </a:t>
            </a:r>
            <a:r>
              <a:rPr lang="en-US" altLang="zh-CN" sz="3200" dirty="0">
                <a:latin typeface="PINGFANG SC SEMIBOLD" panose="020B0400000000000000" pitchFamily="34" charset="-122"/>
                <a:ea typeface="PINGFANG SC SEMIBOLD" panose="020B0400000000000000" pitchFamily="34" charset="-122"/>
              </a:rPr>
              <a:t>-</a:t>
            </a:r>
            <a:r>
              <a:rPr lang="zh-CN" altLang="en-US" sz="3200" dirty="0">
                <a:latin typeface="PINGFANG SC SEMIBOLD" panose="020B0400000000000000" pitchFamily="34" charset="-122"/>
                <a:ea typeface="PINGFANG SC SEMIBOLD" panose="020B0400000000000000" pitchFamily="34" charset="-122"/>
              </a:rPr>
              <a:t> </a:t>
            </a:r>
            <a:r>
              <a:rPr lang="en-US" altLang="zh-CN" sz="2800" dirty="0">
                <a:solidFill>
                  <a:schemeClr val="accent1"/>
                </a:solidFill>
                <a:latin typeface="HarmonyOS Sans SC Black" panose="00000A00000000000000" pitchFamily="2" charset="-122"/>
              </a:rPr>
              <a:t>Drama </a:t>
            </a:r>
            <a:r>
              <a:rPr lang="zh-CN" altLang="en-US" sz="2800" dirty="0">
                <a:solidFill>
                  <a:schemeClr val="accent1"/>
                </a:solidFill>
                <a:latin typeface="HarmonyOS Sans SC Black" panose="00000A00000000000000" pitchFamily="2" charset="-122"/>
              </a:rPr>
              <a:t>戏剧 </a:t>
            </a:r>
            <a:r>
              <a:rPr lang="zh-CN" altLang="en-US" sz="2000" dirty="0">
                <a:latin typeface="HarmonyOS Sans SC Black" panose="00000A00000000000000" pitchFamily="2" charset="-122"/>
              </a:rPr>
              <a:t>（</a:t>
            </a:r>
            <a:r>
              <a:rPr lang="en-US" altLang="zh-CN" sz="2000" dirty="0">
                <a:latin typeface="HarmonyOS Sans SC Black" panose="00000A00000000000000" pitchFamily="2" charset="-122"/>
              </a:rPr>
              <a:t>Session</a:t>
            </a:r>
            <a:r>
              <a:rPr lang="zh-CN" altLang="en-US" sz="2000" dirty="0">
                <a:latin typeface="HarmonyOS Sans SC Black" panose="00000A00000000000000" pitchFamily="2" charset="-122"/>
              </a:rPr>
              <a:t> </a:t>
            </a:r>
            <a:r>
              <a:rPr lang="en-US" altLang="zh-CN" sz="2000" dirty="0">
                <a:latin typeface="HarmonyOS Sans SC Black" panose="00000A00000000000000" pitchFamily="2" charset="-122"/>
              </a:rPr>
              <a:t>1</a:t>
            </a:r>
            <a:r>
              <a:rPr lang="zh-CN" altLang="en-US" sz="2000" dirty="0">
                <a:latin typeface="HarmonyOS Sans SC Black" panose="00000A00000000000000" pitchFamily="2" charset="-122"/>
              </a:rPr>
              <a:t>） </a:t>
            </a:r>
            <a:endParaRPr lang="en-ID" altLang="zh-CN" sz="2800" dirty="0">
              <a:solidFill>
                <a:schemeClr val="accent1"/>
              </a:solidFill>
              <a:latin typeface="HarmonyOS Sans SC Black" panose="00000A00000000000000" pitchFamily="2" charset="-122"/>
            </a:endParaRPr>
          </a:p>
        </p:txBody>
      </p:sp>
      <p:sp>
        <p:nvSpPr>
          <p:cNvPr id="8" name="TextBox 7">
            <a:extLst>
              <a:ext uri="{FF2B5EF4-FFF2-40B4-BE49-F238E27FC236}">
                <a16:creationId xmlns:a16="http://schemas.microsoft.com/office/drawing/2014/main" id="{8650F0B2-3FD2-C235-D776-1E9DDD78789F}"/>
              </a:ext>
            </a:extLst>
          </p:cNvPr>
          <p:cNvSpPr txBox="1"/>
          <p:nvPr/>
        </p:nvSpPr>
        <p:spPr>
          <a:xfrm>
            <a:off x="982662" y="1656187"/>
            <a:ext cx="4870678" cy="4485010"/>
          </a:xfrm>
          <a:prstGeom prst="rect">
            <a:avLst/>
          </a:prstGeom>
          <a:noFill/>
        </p:spPr>
        <p:txBody>
          <a:bodyPr wrap="square" rtlCol="0">
            <a:spAutoFit/>
          </a:bodyPr>
          <a:lstStyle/>
          <a:p>
            <a:pPr marL="285750" indent="-285750" algn="l">
              <a:lnSpc>
                <a:spcPct val="150000"/>
              </a:lnSpc>
              <a:buFont typeface="Arial" panose="020B0604020202020204" pitchFamily="34" charset="0"/>
              <a:buChar char="•"/>
            </a:pPr>
            <a:r>
              <a:rPr lang="en-US" altLang="zh-CN" sz="1600" b="1" i="0" u="none" strike="noStrike" dirty="0">
                <a:solidFill>
                  <a:srgbClr val="C00000"/>
                </a:solidFill>
                <a:effectLst/>
              </a:rPr>
              <a:t>12-14</a:t>
            </a:r>
            <a:r>
              <a:rPr lang="zh-CN" altLang="en-US" sz="1600" b="1" i="0" u="none" strike="noStrike" dirty="0">
                <a:solidFill>
                  <a:srgbClr val="C00000"/>
                </a:solidFill>
                <a:effectLst/>
              </a:rPr>
              <a:t>岁组：</a:t>
            </a:r>
            <a:r>
              <a:rPr lang="zh-CN" altLang="en-US" sz="1600" b="0" i="0" u="none" strike="noStrike" dirty="0">
                <a:solidFill>
                  <a:srgbClr val="000000"/>
                </a:solidFill>
                <a:effectLst/>
                <a:latin typeface="-webkit-standard"/>
              </a:rPr>
              <a:t>强调建立表演基础体验与方法：通过个人与小组活动，围绕叙事、诗性语言、身体表达以及喜剧与正剧维度开展训练；以游戏与练习提升身体表达与声音探索，强调健康用嗓与舞台表现的基本规范，并作为进入高阶阶段的衔接阶梯</a:t>
            </a:r>
            <a:endParaRPr lang="en-US" altLang="zh-CN" sz="1600" b="0" i="0" u="none" strike="noStrike" dirty="0">
              <a:solidFill>
                <a:srgbClr val="000000"/>
              </a:solidFill>
              <a:effectLst/>
              <a:latin typeface="-webkit-standard"/>
            </a:endParaRPr>
          </a:p>
          <a:p>
            <a:pPr marL="285750" indent="-285750" algn="l">
              <a:lnSpc>
                <a:spcPct val="150000"/>
              </a:lnSpc>
              <a:buFont typeface="Arial" panose="020B0604020202020204" pitchFamily="34" charset="0"/>
              <a:buChar char="•"/>
            </a:pPr>
            <a:endParaRPr lang="en-US" altLang="zh-CN" sz="1600" b="0" i="0" u="none" strike="noStrike" dirty="0">
              <a:solidFill>
                <a:srgbClr val="000000"/>
              </a:solidFill>
              <a:effectLst/>
              <a:latin typeface="-webkit-standard"/>
            </a:endParaRPr>
          </a:p>
          <a:p>
            <a:pPr marL="285750" indent="-285750" algn="l">
              <a:lnSpc>
                <a:spcPct val="150000"/>
              </a:lnSpc>
              <a:buFont typeface="Arial" panose="020B0604020202020204" pitchFamily="34" charset="0"/>
              <a:buChar char="•"/>
            </a:pPr>
            <a:r>
              <a:rPr lang="en-US" altLang="zh-CN" sz="1600" b="1" dirty="0">
                <a:solidFill>
                  <a:srgbClr val="C00000"/>
                </a:solidFill>
                <a:latin typeface="-webkit-standard"/>
              </a:rPr>
              <a:t>15-18</a:t>
            </a:r>
            <a:r>
              <a:rPr lang="zh-CN" altLang="en-US" sz="1600" b="1" dirty="0">
                <a:solidFill>
                  <a:srgbClr val="C00000"/>
                </a:solidFill>
                <a:latin typeface="-webkit-standard"/>
              </a:rPr>
              <a:t>岁组：</a:t>
            </a:r>
            <a:r>
              <a:rPr lang="zh-CN" altLang="en-US" sz="1600" b="0" i="0" u="none" strike="noStrike" dirty="0">
                <a:solidFill>
                  <a:srgbClr val="000000"/>
                </a:solidFill>
                <a:effectLst/>
                <a:latin typeface="-webkit-standard"/>
              </a:rPr>
              <a:t>强调“接近茱莉亚前两年表演训练的浓缩体验”：在强化语言表达与身体表现的同时，加入更具强度的表演流程训练，包括与文本和音乐结合的声音探索、集体表演、释放想象力的多种技巧训练等</a:t>
            </a:r>
            <a:endParaRPr lang="zh-CN" altLang="en-US" sz="1600" b="0" i="0" u="none" strike="noStrike" dirty="0">
              <a:solidFill>
                <a:srgbClr val="000000"/>
              </a:solidFill>
              <a:effectLst/>
            </a:endParaRPr>
          </a:p>
        </p:txBody>
      </p:sp>
      <p:grpSp>
        <p:nvGrpSpPr>
          <p:cNvPr id="3" name="组合 2">
            <a:extLst>
              <a:ext uri="{FF2B5EF4-FFF2-40B4-BE49-F238E27FC236}">
                <a16:creationId xmlns:a16="http://schemas.microsoft.com/office/drawing/2014/main" id="{EE22B13F-EC01-B81D-249B-7DF704BBF37B}"/>
              </a:ext>
            </a:extLst>
          </p:cNvPr>
          <p:cNvGrpSpPr/>
          <p:nvPr/>
        </p:nvGrpSpPr>
        <p:grpSpPr>
          <a:xfrm>
            <a:off x="6338661" y="1731631"/>
            <a:ext cx="3963579" cy="4274440"/>
            <a:chOff x="982662" y="4030384"/>
            <a:chExt cx="3207201" cy="4274440"/>
          </a:xfrm>
        </p:grpSpPr>
        <p:sp>
          <p:nvSpPr>
            <p:cNvPr id="12" name="TextBox 7">
              <a:extLst>
                <a:ext uri="{FF2B5EF4-FFF2-40B4-BE49-F238E27FC236}">
                  <a16:creationId xmlns:a16="http://schemas.microsoft.com/office/drawing/2014/main" id="{0E7CC054-0EF1-FC46-88FC-93C97B05DDBE}"/>
                </a:ext>
              </a:extLst>
            </p:cNvPr>
            <p:cNvSpPr txBox="1"/>
            <p:nvPr/>
          </p:nvSpPr>
          <p:spPr>
            <a:xfrm>
              <a:off x="982662" y="4030384"/>
              <a:ext cx="1024639" cy="338554"/>
            </a:xfrm>
            <a:prstGeom prst="rect">
              <a:avLst/>
            </a:prstGeom>
            <a:noFill/>
          </p:spPr>
          <p:txBody>
            <a:bodyPr wrap="none" rtlCol="0">
              <a:spAutoFit/>
            </a:bodyPr>
            <a:lstStyle/>
            <a:p>
              <a:r>
                <a:rPr lang="zh-CN" altLang="en-US" sz="1600" b="1" dirty="0">
                  <a:solidFill>
                    <a:srgbClr val="C00000"/>
                  </a:solidFill>
                </a:rPr>
                <a:t>课程模块</a:t>
              </a:r>
              <a:endParaRPr lang="en-ID" sz="1600" b="1" dirty="0">
                <a:solidFill>
                  <a:srgbClr val="C00000"/>
                </a:solidFill>
              </a:endParaRPr>
            </a:p>
          </p:txBody>
        </p:sp>
        <p:sp>
          <p:nvSpPr>
            <p:cNvPr id="16" name="文本框 15">
              <a:extLst>
                <a:ext uri="{FF2B5EF4-FFF2-40B4-BE49-F238E27FC236}">
                  <a16:creationId xmlns:a16="http://schemas.microsoft.com/office/drawing/2014/main" id="{2F37E910-A813-A19A-BD04-45D7028CA294}"/>
                </a:ext>
              </a:extLst>
            </p:cNvPr>
            <p:cNvSpPr txBox="1"/>
            <p:nvPr/>
          </p:nvSpPr>
          <p:spPr>
            <a:xfrm>
              <a:off x="982662" y="4368938"/>
              <a:ext cx="3207201" cy="393588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1400" dirty="0"/>
                <a:t>戏剧游戏</a:t>
              </a:r>
            </a:p>
            <a:p>
              <a:pPr marL="285750" indent="-285750">
                <a:lnSpc>
                  <a:spcPct val="150000"/>
                </a:lnSpc>
                <a:buFont typeface="Arial" panose="020B0604020202020204" pitchFamily="34" charset="0"/>
                <a:buChar char="•"/>
              </a:pPr>
              <a:r>
                <a:rPr lang="zh-CN" altLang="en-US" sz="1400" dirty="0"/>
                <a:t>身体塑造与角色形体</a:t>
              </a:r>
            </a:p>
            <a:p>
              <a:pPr marL="285750" indent="-285750">
                <a:lnSpc>
                  <a:spcPct val="150000"/>
                </a:lnSpc>
                <a:buFont typeface="Arial" panose="020B0604020202020204" pitchFamily="34" charset="0"/>
                <a:buChar char="•"/>
              </a:pPr>
              <a:r>
                <a:rPr lang="zh-CN" altLang="en-US" sz="1400" dirty="0"/>
                <a:t>发声与语言表达</a:t>
              </a:r>
            </a:p>
            <a:p>
              <a:pPr marL="285750" indent="-285750">
                <a:lnSpc>
                  <a:spcPct val="150000"/>
                </a:lnSpc>
                <a:buFont typeface="Arial" panose="020B0604020202020204" pitchFamily="34" charset="0"/>
                <a:buChar char="•"/>
              </a:pPr>
              <a:r>
                <a:rPr lang="zh-CN" altLang="en-US" sz="1400" dirty="0"/>
                <a:t>诗性语言训练</a:t>
              </a:r>
            </a:p>
            <a:p>
              <a:pPr marL="285750" indent="-285750">
                <a:lnSpc>
                  <a:spcPct val="150000"/>
                </a:lnSpc>
                <a:buFont typeface="Arial" panose="020B0604020202020204" pitchFamily="34" charset="0"/>
                <a:buChar char="•"/>
              </a:pPr>
              <a:r>
                <a:rPr lang="zh-CN" altLang="en-US" sz="1400" dirty="0"/>
                <a:t>舞台工艺与舞台动作基础</a:t>
              </a:r>
            </a:p>
            <a:p>
              <a:pPr marL="285750" indent="-285750">
                <a:lnSpc>
                  <a:spcPct val="150000"/>
                </a:lnSpc>
                <a:buFont typeface="Arial" panose="020B0604020202020204" pitchFamily="34" charset="0"/>
                <a:buChar char="•"/>
              </a:pPr>
              <a:r>
                <a:rPr lang="zh-CN" altLang="en-US" sz="1400" dirty="0"/>
                <a:t>从内在想象到外在表达</a:t>
              </a:r>
            </a:p>
            <a:p>
              <a:pPr marL="285750" indent="-285750">
                <a:lnSpc>
                  <a:spcPct val="150000"/>
                </a:lnSpc>
                <a:buFont typeface="Arial" panose="020B0604020202020204" pitchFamily="34" charset="0"/>
                <a:buChar char="•"/>
              </a:pPr>
              <a:r>
                <a:rPr lang="zh-CN" altLang="en-US" sz="1400" dirty="0"/>
                <a:t>文本与对白进入方法</a:t>
              </a:r>
            </a:p>
            <a:p>
              <a:pPr marL="285750" indent="-285750">
                <a:lnSpc>
                  <a:spcPct val="150000"/>
                </a:lnSpc>
                <a:buFont typeface="Arial" panose="020B0604020202020204" pitchFamily="34" charset="0"/>
                <a:buChar char="•"/>
              </a:pPr>
              <a:r>
                <a:rPr lang="zh-CN" altLang="en-US" sz="1400" dirty="0"/>
                <a:t>身体冲动与行动驱动训练</a:t>
              </a:r>
              <a:endParaRPr lang="en-US" altLang="zh-CN" sz="1400" dirty="0"/>
            </a:p>
            <a:p>
              <a:pPr marL="285750" indent="-285750">
                <a:lnSpc>
                  <a:spcPct val="150000"/>
                </a:lnSpc>
                <a:buFont typeface="Arial" panose="020B0604020202020204" pitchFamily="34" charset="0"/>
                <a:buChar char="•"/>
              </a:pPr>
              <a:endParaRPr lang="en-US" altLang="zh-CN" sz="1400" b="0" i="0" u="none" strike="noStrike" dirty="0">
                <a:solidFill>
                  <a:srgbClr val="000000"/>
                </a:solidFill>
                <a:effectLst/>
                <a:latin typeface="-webkit-standard"/>
              </a:endParaRPr>
            </a:p>
            <a:p>
              <a:pPr>
                <a:lnSpc>
                  <a:spcPct val="150000"/>
                </a:lnSpc>
              </a:pPr>
              <a:r>
                <a:rPr lang="en-US" altLang="zh-CN" sz="1400" b="0" i="0" u="none" strike="noStrike" dirty="0">
                  <a:solidFill>
                    <a:srgbClr val="000000"/>
                  </a:solidFill>
                  <a:effectLst/>
                  <a:latin typeface="-webkit-standard"/>
                </a:rPr>
                <a:t>15-18</a:t>
              </a:r>
              <a:r>
                <a:rPr lang="zh-CN" altLang="en-US" sz="1400" b="0" i="0" u="none" strike="noStrike" dirty="0">
                  <a:solidFill>
                    <a:srgbClr val="000000"/>
                  </a:solidFill>
                  <a:effectLst/>
                  <a:latin typeface="-webkit-standard"/>
                </a:rPr>
                <a:t>岁组：在上述基础上，进一步包含：试镜技巧、热身方法、莎士比亚文本训练、强化舞台动作、面具即兴等模块</a:t>
              </a:r>
              <a:endParaRPr lang="zh-CN" altLang="en-US" sz="1400" dirty="0"/>
            </a:p>
          </p:txBody>
        </p:sp>
      </p:grpSp>
    </p:spTree>
    <p:extLst>
      <p:ext uri="{BB962C8B-B14F-4D97-AF65-F5344CB8AC3E}">
        <p14:creationId xmlns:p14="http://schemas.microsoft.com/office/powerpoint/2010/main" val="2406814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64BF8905-C59C-B432-5A87-ACAB6FA0B662}"/>
              </a:ext>
            </a:extLst>
          </p:cNvPr>
          <p:cNvSpPr txBox="1"/>
          <p:nvPr/>
        </p:nvSpPr>
        <p:spPr>
          <a:xfrm>
            <a:off x="947739" y="399171"/>
            <a:ext cx="3248342" cy="852028"/>
          </a:xfrm>
          <a:prstGeom prst="rect">
            <a:avLst/>
          </a:prstGeom>
          <a:noFill/>
        </p:spPr>
        <p:txBody>
          <a:bodyPr wrap="square" rtlCol="0">
            <a:spAutoFit/>
          </a:bodyPr>
          <a:lstStyle/>
          <a:p>
            <a:pPr>
              <a:lnSpc>
                <a:spcPts val="6500"/>
              </a:lnSpc>
            </a:pPr>
            <a:r>
              <a:rPr lang="zh-CN" altLang="en-US" sz="3200" dirty="0">
                <a:latin typeface="PINGFANG SC SEMIBOLD" panose="020B0400000000000000" pitchFamily="34" charset="-122"/>
                <a:ea typeface="PINGFANG SC SEMIBOLD" panose="020B0400000000000000" pitchFamily="34" charset="-122"/>
              </a:rPr>
              <a:t>课程亮点</a:t>
            </a:r>
            <a:endParaRPr lang="en-US" sz="3200" dirty="0">
              <a:latin typeface="PINGFANG SC SEMIBOLD" panose="020B0400000000000000" pitchFamily="34" charset="-122"/>
              <a:ea typeface="PINGFANG SC SEMIBOLD" panose="020B0400000000000000" pitchFamily="34" charset="-122"/>
            </a:endParaRPr>
          </a:p>
        </p:txBody>
      </p:sp>
      <p:sp>
        <p:nvSpPr>
          <p:cNvPr id="7" name="文本框 6">
            <a:extLst>
              <a:ext uri="{FF2B5EF4-FFF2-40B4-BE49-F238E27FC236}">
                <a16:creationId xmlns:a16="http://schemas.microsoft.com/office/drawing/2014/main" id="{CCF2E5D4-67AE-0AFE-2D7E-5D11F3056CB6}"/>
              </a:ext>
            </a:extLst>
          </p:cNvPr>
          <p:cNvSpPr txBox="1"/>
          <p:nvPr/>
        </p:nvSpPr>
        <p:spPr>
          <a:xfrm>
            <a:off x="965200" y="1591240"/>
            <a:ext cx="10261600" cy="116102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1600" dirty="0"/>
              <a:t>分龄设置清晰，基础组强调启蒙与工具建立，高阶组强调更接近专业训练流程的密集体验</a:t>
            </a:r>
            <a:endParaRPr lang="en-US" altLang="zh-CN" sz="1600" dirty="0"/>
          </a:p>
          <a:p>
            <a:pPr marL="285750" indent="-285750">
              <a:lnSpc>
                <a:spcPct val="150000"/>
              </a:lnSpc>
              <a:buFont typeface="Arial" panose="020B0604020202020204" pitchFamily="34" charset="0"/>
              <a:buChar char="•"/>
            </a:pPr>
            <a:r>
              <a:rPr lang="zh-CN" altLang="en-US" sz="1600" dirty="0"/>
              <a:t>训练以“想象力</a:t>
            </a:r>
            <a:r>
              <a:rPr lang="en-US" altLang="zh-CN" sz="1600" dirty="0"/>
              <a:t>—</a:t>
            </a:r>
            <a:r>
              <a:rPr lang="zh-CN" altLang="en-US" sz="1600" dirty="0"/>
              <a:t>身体</a:t>
            </a:r>
            <a:r>
              <a:rPr lang="en-US" altLang="zh-CN" sz="1600" dirty="0"/>
              <a:t>—</a:t>
            </a:r>
            <a:r>
              <a:rPr lang="zh-CN" altLang="en-US" sz="1600" dirty="0"/>
              <a:t>语言</a:t>
            </a:r>
            <a:r>
              <a:rPr lang="en-US" altLang="zh-CN" sz="1600" dirty="0"/>
              <a:t>—</a:t>
            </a:r>
            <a:r>
              <a:rPr lang="zh-CN" altLang="en-US" sz="1600" dirty="0"/>
              <a:t>文本”四条线并行，覆盖表演核心能力</a:t>
            </a:r>
            <a:endParaRPr lang="en-US" altLang="zh-CN" sz="1600" dirty="0"/>
          </a:p>
          <a:p>
            <a:pPr marL="285750" indent="-285750">
              <a:lnSpc>
                <a:spcPct val="150000"/>
              </a:lnSpc>
              <a:buFont typeface="Arial" panose="020B0604020202020204" pitchFamily="34" charset="0"/>
              <a:buChar char="•"/>
            </a:pPr>
            <a:r>
              <a:rPr lang="zh-CN" altLang="en-US" sz="1600" dirty="0"/>
              <a:t>师资具备茱莉亚训练体系背景，课程强调方法一致性与可持续训练习惯。</a:t>
            </a:r>
          </a:p>
        </p:txBody>
      </p:sp>
      <p:sp>
        <p:nvSpPr>
          <p:cNvPr id="2" name="AutoShape 2" descr="Juilliard-summer-program">
            <a:extLst>
              <a:ext uri="{FF2B5EF4-FFF2-40B4-BE49-F238E27FC236}">
                <a16:creationId xmlns:a16="http://schemas.microsoft.com/office/drawing/2014/main" id="{EEB28753-86E4-DCEF-C414-BB2029FA7E4D}"/>
              </a:ext>
            </a:extLst>
          </p:cNvPr>
          <p:cNvSpPr>
            <a:spLocks noChangeAspect="1" noChangeArrowheads="1"/>
          </p:cNvSpPr>
          <p:nvPr/>
        </p:nvSpPr>
        <p:spPr bwMode="auto">
          <a:xfrm>
            <a:off x="3524250" y="0"/>
            <a:ext cx="5143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Juilliard-summer-program">
            <a:extLst>
              <a:ext uri="{FF2B5EF4-FFF2-40B4-BE49-F238E27FC236}">
                <a16:creationId xmlns:a16="http://schemas.microsoft.com/office/drawing/2014/main" id="{AC68E90F-14A9-C011-4E33-22F048B36B6D}"/>
              </a:ext>
            </a:extLst>
          </p:cNvPr>
          <p:cNvSpPr>
            <a:spLocks noChangeAspect="1" noChangeArrowheads="1"/>
          </p:cNvSpPr>
          <p:nvPr/>
        </p:nvSpPr>
        <p:spPr bwMode="auto">
          <a:xfrm>
            <a:off x="3676650" y="152400"/>
            <a:ext cx="5143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30" name="Picture 6" descr="Juilliard-summer-program">
            <a:extLst>
              <a:ext uri="{FF2B5EF4-FFF2-40B4-BE49-F238E27FC236}">
                <a16:creationId xmlns:a16="http://schemas.microsoft.com/office/drawing/2014/main" id="{54904F27-70D5-E1D7-8E01-06BEE0B121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6840" y="3429000"/>
            <a:ext cx="2160000" cy="2880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Drama - Summer Arts">
            <a:extLst>
              <a:ext uri="{FF2B5EF4-FFF2-40B4-BE49-F238E27FC236}">
                <a16:creationId xmlns:a16="http://schemas.microsoft.com/office/drawing/2014/main" id="{E81EE126-6E3B-7E0D-459A-168DF38295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6081" y="3441331"/>
            <a:ext cx="2880000" cy="2880000"/>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a:extLst>
              <a:ext uri="{FF2B5EF4-FFF2-40B4-BE49-F238E27FC236}">
                <a16:creationId xmlns:a16="http://schemas.microsoft.com/office/drawing/2014/main" id="{D41C4203-805E-45CF-80B8-E53EADC1ACD4}"/>
              </a:ext>
            </a:extLst>
          </p:cNvPr>
          <p:cNvPicPr>
            <a:picLocks noChangeAspect="1"/>
          </p:cNvPicPr>
          <p:nvPr/>
        </p:nvPicPr>
        <p:blipFill>
          <a:blip r:embed="rId4"/>
          <a:srcRect r="16641"/>
          <a:stretch/>
        </p:blipFill>
        <p:spPr>
          <a:xfrm>
            <a:off x="7943929" y="3441331"/>
            <a:ext cx="3344112" cy="2880000"/>
          </a:xfrm>
          <a:prstGeom prst="rect">
            <a:avLst/>
          </a:prstGeom>
        </p:spPr>
      </p:pic>
    </p:spTree>
    <p:extLst>
      <p:ext uri="{BB962C8B-B14F-4D97-AF65-F5344CB8AC3E}">
        <p14:creationId xmlns:p14="http://schemas.microsoft.com/office/powerpoint/2010/main" val="1453482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963293-1DB9-4E08-E0F2-984FFBDE26A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260B2B2-BBF1-DE66-0853-8280AB8616D1}"/>
              </a:ext>
            </a:extLst>
          </p:cNvPr>
          <p:cNvSpPr txBox="1"/>
          <p:nvPr/>
        </p:nvSpPr>
        <p:spPr>
          <a:xfrm>
            <a:off x="947738" y="399171"/>
            <a:ext cx="9588334" cy="837089"/>
          </a:xfrm>
          <a:prstGeom prst="rect">
            <a:avLst/>
          </a:prstGeom>
          <a:noFill/>
        </p:spPr>
        <p:txBody>
          <a:bodyPr wrap="square" rtlCol="0">
            <a:spAutoFit/>
          </a:bodyPr>
          <a:lstStyle/>
          <a:p>
            <a:pPr>
              <a:lnSpc>
                <a:spcPts val="6500"/>
              </a:lnSpc>
            </a:pPr>
            <a:r>
              <a:rPr lang="en-US" altLang="zh-CN" sz="3200" dirty="0" err="1">
                <a:latin typeface="PINGFANG SC SEMIBOLD" panose="020B0400000000000000" pitchFamily="34" charset="-122"/>
                <a:ea typeface="PINGFANG SC SEMIBOLD" panose="020B0400000000000000" pitchFamily="34" charset="-122"/>
              </a:rPr>
              <a:t>项目介绍</a:t>
            </a:r>
            <a:r>
              <a:rPr lang="zh-CN" altLang="en-US" sz="3200" dirty="0">
                <a:latin typeface="PINGFANG SC SEMIBOLD" panose="020B0400000000000000" pitchFamily="34" charset="-122"/>
                <a:ea typeface="PINGFANG SC SEMIBOLD" panose="020B0400000000000000" pitchFamily="34" charset="-122"/>
              </a:rPr>
              <a:t> </a:t>
            </a:r>
            <a:r>
              <a:rPr lang="en-US" altLang="zh-CN" sz="3200" dirty="0">
                <a:latin typeface="PINGFANG SC SEMIBOLD" panose="020B0400000000000000" pitchFamily="34" charset="-122"/>
                <a:ea typeface="PINGFANG SC SEMIBOLD" panose="020B0400000000000000" pitchFamily="34" charset="-122"/>
              </a:rPr>
              <a:t>–</a:t>
            </a:r>
            <a:r>
              <a:rPr lang="zh-CN" altLang="en-US" sz="3200" dirty="0">
                <a:latin typeface="PINGFANG SC SEMIBOLD" panose="020B0400000000000000" pitchFamily="34" charset="-122"/>
                <a:ea typeface="PINGFANG SC SEMIBOLD" panose="020B0400000000000000" pitchFamily="34" charset="-122"/>
              </a:rPr>
              <a:t> </a:t>
            </a:r>
            <a:r>
              <a:rPr lang="sv-SE" altLang="zh-CN" sz="2800" dirty="0">
                <a:solidFill>
                  <a:schemeClr val="accent1"/>
                </a:solidFill>
                <a:latin typeface="HarmonyOS Sans SC Black" panose="00000A00000000000000" pitchFamily="2" charset="-122"/>
              </a:rPr>
              <a:t>Piano</a:t>
            </a:r>
            <a:r>
              <a:rPr lang="zh-CN" altLang="en-US" sz="2800" dirty="0">
                <a:solidFill>
                  <a:schemeClr val="accent1"/>
                </a:solidFill>
                <a:latin typeface="HarmonyOS Sans SC Black" panose="00000A00000000000000" pitchFamily="2" charset="-122"/>
              </a:rPr>
              <a:t> 钢琴</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a:t>
            </a:r>
            <a:r>
              <a:rPr kumimoji="0" lang="en-US" altLang="zh-CN"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Session</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 </a:t>
            </a:r>
            <a:r>
              <a:rPr kumimoji="0" lang="en-US" altLang="zh-CN"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1</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 </a:t>
            </a:r>
            <a:endParaRPr lang="en-US" altLang="zh-CN" sz="3200" dirty="0">
              <a:latin typeface="PINGFANG SC SEMIBOLD" panose="020B0400000000000000" pitchFamily="34" charset="-122"/>
              <a:ea typeface="PINGFANG SC SEMIBOLD" panose="020B0400000000000000" pitchFamily="34" charset="-122"/>
            </a:endParaRPr>
          </a:p>
        </p:txBody>
      </p:sp>
      <p:sp>
        <p:nvSpPr>
          <p:cNvPr id="8" name="TextBox 7">
            <a:extLst>
              <a:ext uri="{FF2B5EF4-FFF2-40B4-BE49-F238E27FC236}">
                <a16:creationId xmlns:a16="http://schemas.microsoft.com/office/drawing/2014/main" id="{3A45CA85-CBB8-5E69-F374-FE2375A81D89}"/>
              </a:ext>
            </a:extLst>
          </p:cNvPr>
          <p:cNvSpPr txBox="1"/>
          <p:nvPr/>
        </p:nvSpPr>
        <p:spPr>
          <a:xfrm>
            <a:off x="947738" y="1453841"/>
            <a:ext cx="10261600" cy="1161023"/>
          </a:xfrm>
          <a:prstGeom prst="rect">
            <a:avLst/>
          </a:prstGeom>
          <a:noFill/>
        </p:spPr>
        <p:txBody>
          <a:bodyPr wrap="square" rtlCol="0">
            <a:spAutoFit/>
          </a:bodyPr>
          <a:lstStyle/>
          <a:p>
            <a:pPr algn="l">
              <a:lnSpc>
                <a:spcPct val="150000"/>
              </a:lnSpc>
            </a:pPr>
            <a:r>
              <a:rPr lang="zh-CN" altLang="en-US" sz="1600" b="0" i="0" u="none" strike="noStrike" dirty="0">
                <a:solidFill>
                  <a:srgbClr val="000000"/>
                </a:solidFill>
                <a:effectLst/>
                <a:latin typeface="-webkit-standard"/>
              </a:rPr>
              <a:t>钢琴方向聚焦独奏与室内乐语境下的演奏核心能力：学生通过大师课式课程进行每日演奏训练，在合奏钢琴课程中与同伴建立合作关系，并在艺术专题课程中深入讨论舞台表现与职业化能力（例如舞台紧张管理、上台表现力、背谱方法、合作艺术等）。课程以独奏与室内乐结业演出作为学习收束。</a:t>
            </a:r>
            <a:endParaRPr lang="zh-CN" altLang="en-US" sz="1600" b="0" i="0" u="none" strike="noStrike" dirty="0">
              <a:solidFill>
                <a:srgbClr val="000000"/>
              </a:solidFill>
              <a:effectLst/>
            </a:endParaRPr>
          </a:p>
        </p:txBody>
      </p:sp>
      <p:grpSp>
        <p:nvGrpSpPr>
          <p:cNvPr id="4" name="组合 3">
            <a:extLst>
              <a:ext uri="{FF2B5EF4-FFF2-40B4-BE49-F238E27FC236}">
                <a16:creationId xmlns:a16="http://schemas.microsoft.com/office/drawing/2014/main" id="{2CC92F5E-55AF-98E9-128E-72E5EE0DA7ED}"/>
              </a:ext>
            </a:extLst>
          </p:cNvPr>
          <p:cNvGrpSpPr/>
          <p:nvPr/>
        </p:nvGrpSpPr>
        <p:grpSpPr>
          <a:xfrm>
            <a:off x="947738" y="2745546"/>
            <a:ext cx="5392102" cy="1887311"/>
            <a:chOff x="982662" y="4030384"/>
            <a:chExt cx="3207201" cy="1887311"/>
          </a:xfrm>
        </p:grpSpPr>
        <p:sp>
          <p:nvSpPr>
            <p:cNvPr id="5" name="TextBox 7">
              <a:extLst>
                <a:ext uri="{FF2B5EF4-FFF2-40B4-BE49-F238E27FC236}">
                  <a16:creationId xmlns:a16="http://schemas.microsoft.com/office/drawing/2014/main" id="{217118FF-ED6C-E721-1F4F-D67EAC5CB66D}"/>
                </a:ext>
              </a:extLst>
            </p:cNvPr>
            <p:cNvSpPr txBox="1"/>
            <p:nvPr/>
          </p:nvSpPr>
          <p:spPr>
            <a:xfrm>
              <a:off x="982662" y="4030384"/>
              <a:ext cx="1024639" cy="338554"/>
            </a:xfrm>
            <a:prstGeom prst="rect">
              <a:avLst/>
            </a:prstGeom>
            <a:noFill/>
          </p:spPr>
          <p:txBody>
            <a:bodyPr wrap="none" rtlCol="0">
              <a:spAutoFit/>
            </a:bodyPr>
            <a:lstStyle/>
            <a:p>
              <a:r>
                <a:rPr lang="zh-CN" altLang="en-US" sz="1600" b="1" dirty="0">
                  <a:solidFill>
                    <a:srgbClr val="C00000"/>
                  </a:solidFill>
                </a:rPr>
                <a:t>课程模块</a:t>
              </a:r>
              <a:endParaRPr lang="en-ID" sz="1600" b="1" dirty="0">
                <a:solidFill>
                  <a:srgbClr val="C00000"/>
                </a:solidFill>
              </a:endParaRPr>
            </a:p>
          </p:txBody>
        </p:sp>
        <p:sp>
          <p:nvSpPr>
            <p:cNvPr id="14" name="文本框 13">
              <a:extLst>
                <a:ext uri="{FF2B5EF4-FFF2-40B4-BE49-F238E27FC236}">
                  <a16:creationId xmlns:a16="http://schemas.microsoft.com/office/drawing/2014/main" id="{1B589BCD-DC5A-B579-8F45-9D77911A54AF}"/>
                </a:ext>
              </a:extLst>
            </p:cNvPr>
            <p:cNvSpPr txBox="1"/>
            <p:nvPr/>
          </p:nvSpPr>
          <p:spPr>
            <a:xfrm>
              <a:off x="982662" y="4368938"/>
              <a:ext cx="3207201" cy="1548757"/>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1600" dirty="0"/>
                <a:t>大师课式钢琴课程</a:t>
              </a:r>
            </a:p>
            <a:p>
              <a:pPr marL="285750" indent="-285750">
                <a:lnSpc>
                  <a:spcPct val="120000"/>
                </a:lnSpc>
                <a:buFont typeface="Arial" panose="020B0604020202020204" pitchFamily="34" charset="0"/>
                <a:buChar char="•"/>
              </a:pPr>
              <a:r>
                <a:rPr lang="zh-CN" altLang="en-US" sz="1600" dirty="0"/>
                <a:t>音乐厅内的每日演奏课</a:t>
              </a:r>
            </a:p>
            <a:p>
              <a:pPr marL="285750" indent="-285750">
                <a:lnSpc>
                  <a:spcPct val="120000"/>
                </a:lnSpc>
                <a:buFont typeface="Arial" panose="020B0604020202020204" pitchFamily="34" charset="0"/>
                <a:buChar char="•"/>
              </a:pPr>
              <a:r>
                <a:rPr lang="zh-CN" altLang="en-US" sz="1600" dirty="0"/>
                <a:t>钢琴合奏与室内乐指导</a:t>
              </a:r>
            </a:p>
            <a:p>
              <a:pPr marL="285750" indent="-285750">
                <a:lnSpc>
                  <a:spcPct val="120000"/>
                </a:lnSpc>
                <a:buFont typeface="Arial" panose="020B0604020202020204" pitchFamily="34" charset="0"/>
                <a:buChar char="•"/>
              </a:pPr>
              <a:r>
                <a:rPr lang="zh-CN" altLang="en-US" sz="1600" dirty="0"/>
                <a:t>个人练习与一对一练习支持</a:t>
              </a:r>
            </a:p>
            <a:p>
              <a:pPr marL="285750" indent="-285750">
                <a:lnSpc>
                  <a:spcPct val="120000"/>
                </a:lnSpc>
                <a:buFont typeface="Arial" panose="020B0604020202020204" pitchFamily="34" charset="0"/>
                <a:buChar char="•"/>
              </a:pPr>
              <a:r>
                <a:rPr lang="zh-CN" altLang="en-US" sz="1600" dirty="0"/>
                <a:t>艺术专题课：试镜或比赛准备、合作艺术、记忆训练等</a:t>
              </a:r>
              <a:endParaRPr lang="en-US" altLang="zh-CN" sz="1600" b="0" i="0" u="none" strike="noStrike" dirty="0">
                <a:solidFill>
                  <a:srgbClr val="000000"/>
                </a:solidFill>
                <a:effectLst/>
                <a:latin typeface="-webkit-standard"/>
              </a:endParaRPr>
            </a:p>
          </p:txBody>
        </p:sp>
      </p:grpSp>
      <p:grpSp>
        <p:nvGrpSpPr>
          <p:cNvPr id="15" name="组合 14">
            <a:extLst>
              <a:ext uri="{FF2B5EF4-FFF2-40B4-BE49-F238E27FC236}">
                <a16:creationId xmlns:a16="http://schemas.microsoft.com/office/drawing/2014/main" id="{F608FBDF-97F2-51FD-671D-8526B9966313}"/>
              </a:ext>
            </a:extLst>
          </p:cNvPr>
          <p:cNvGrpSpPr/>
          <p:nvPr/>
        </p:nvGrpSpPr>
        <p:grpSpPr>
          <a:xfrm>
            <a:off x="947738" y="4866983"/>
            <a:ext cx="5392102" cy="1591846"/>
            <a:chOff x="982662" y="4030384"/>
            <a:chExt cx="3207201" cy="1591846"/>
          </a:xfrm>
        </p:grpSpPr>
        <p:sp>
          <p:nvSpPr>
            <p:cNvPr id="18" name="TextBox 7">
              <a:extLst>
                <a:ext uri="{FF2B5EF4-FFF2-40B4-BE49-F238E27FC236}">
                  <a16:creationId xmlns:a16="http://schemas.microsoft.com/office/drawing/2014/main" id="{FB5AD64C-81FC-579C-DD61-D05CA2AF5B61}"/>
                </a:ext>
              </a:extLst>
            </p:cNvPr>
            <p:cNvSpPr txBox="1"/>
            <p:nvPr/>
          </p:nvSpPr>
          <p:spPr>
            <a:xfrm>
              <a:off x="982662" y="4030384"/>
              <a:ext cx="813540" cy="338554"/>
            </a:xfrm>
            <a:prstGeom prst="rect">
              <a:avLst/>
            </a:prstGeom>
            <a:noFill/>
          </p:spPr>
          <p:txBody>
            <a:bodyPr wrap="none" rtlCol="0">
              <a:spAutoFit/>
            </a:bodyPr>
            <a:lstStyle/>
            <a:p>
              <a:r>
                <a:rPr lang="en-ID" sz="1600" b="1" dirty="0" err="1">
                  <a:solidFill>
                    <a:srgbClr val="C00000"/>
                  </a:solidFill>
                </a:rPr>
                <a:t>课程亮点</a:t>
              </a:r>
              <a:endParaRPr lang="en-ID" sz="1600" b="1" dirty="0">
                <a:solidFill>
                  <a:srgbClr val="C00000"/>
                </a:solidFill>
              </a:endParaRPr>
            </a:p>
          </p:txBody>
        </p:sp>
        <p:sp>
          <p:nvSpPr>
            <p:cNvPr id="19" name="文本框 18">
              <a:extLst>
                <a:ext uri="{FF2B5EF4-FFF2-40B4-BE49-F238E27FC236}">
                  <a16:creationId xmlns:a16="http://schemas.microsoft.com/office/drawing/2014/main" id="{2C11858B-0389-3729-55C3-CCEDDD026728}"/>
                </a:ext>
              </a:extLst>
            </p:cNvPr>
            <p:cNvSpPr txBox="1"/>
            <p:nvPr/>
          </p:nvSpPr>
          <p:spPr>
            <a:xfrm>
              <a:off x="982662" y="4368938"/>
              <a:ext cx="3207201" cy="1253292"/>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1600" b="0" i="0" u="none" strike="noStrike" dirty="0">
                  <a:solidFill>
                    <a:srgbClr val="000000"/>
                  </a:solidFill>
                  <a:effectLst/>
                  <a:latin typeface="-webkit-standard"/>
                </a:rPr>
                <a:t>小班教学与个别化指导并重，强调在短期内建立可迁移的舞台能力。</a:t>
              </a:r>
              <a:endParaRPr lang="en-US" altLang="zh-CN" sz="1600" b="0" i="0" u="none" strike="noStrike" dirty="0">
                <a:solidFill>
                  <a:srgbClr val="000000"/>
                </a:solidFill>
                <a:effectLst/>
                <a:latin typeface="-webkit-standard"/>
              </a:endParaRPr>
            </a:p>
            <a:p>
              <a:pPr marL="285750" indent="-285750">
                <a:lnSpc>
                  <a:spcPct val="120000"/>
                </a:lnSpc>
                <a:buFont typeface="Arial" panose="020B0604020202020204" pitchFamily="34" charset="0"/>
                <a:buChar char="•"/>
              </a:pPr>
              <a:r>
                <a:rPr lang="zh-CN" altLang="en-US" sz="1600" b="0" i="0" u="none" strike="noStrike" dirty="0">
                  <a:solidFill>
                    <a:srgbClr val="000000"/>
                  </a:solidFill>
                  <a:effectLst/>
                  <a:latin typeface="-webkit-standard"/>
                </a:rPr>
                <a:t>“演奏课</a:t>
              </a:r>
              <a:r>
                <a:rPr lang="en-US" altLang="zh-CN" sz="1600" b="0" i="0" u="none" strike="noStrike" dirty="0">
                  <a:solidFill>
                    <a:srgbClr val="000000"/>
                  </a:solidFill>
                  <a:effectLst/>
                  <a:latin typeface="-webkit-standard"/>
                </a:rPr>
                <a:t>—</a:t>
              </a:r>
              <a:r>
                <a:rPr lang="zh-CN" altLang="en-US" sz="1600" b="0" i="0" u="none" strike="noStrike" dirty="0">
                  <a:solidFill>
                    <a:srgbClr val="000000"/>
                  </a:solidFill>
                  <a:effectLst/>
                  <a:latin typeface="-webkit-standard"/>
                </a:rPr>
                <a:t>合奏合作</a:t>
              </a:r>
              <a:r>
                <a:rPr lang="en-US" altLang="zh-CN" sz="1600" b="0" i="0" u="none" strike="noStrike" dirty="0">
                  <a:solidFill>
                    <a:srgbClr val="000000"/>
                  </a:solidFill>
                  <a:effectLst/>
                  <a:latin typeface="-webkit-standard"/>
                </a:rPr>
                <a:t>—</a:t>
              </a:r>
              <a:r>
                <a:rPr lang="zh-CN" altLang="en-US" sz="1600" b="0" i="0" u="none" strike="noStrike" dirty="0">
                  <a:solidFill>
                    <a:srgbClr val="000000"/>
                  </a:solidFill>
                  <a:effectLst/>
                  <a:latin typeface="-webkit-standard"/>
                </a:rPr>
                <a:t>艺术专题”三段结构完整覆盖演奏者的技术与舞台素养。</a:t>
              </a:r>
              <a:endParaRPr lang="en-US" altLang="zh-CN" sz="1600" b="0" i="0" u="none" strike="noStrike" dirty="0">
                <a:solidFill>
                  <a:srgbClr val="000000"/>
                </a:solidFill>
                <a:effectLst/>
                <a:latin typeface="-webkit-standard"/>
              </a:endParaRPr>
            </a:p>
          </p:txBody>
        </p:sp>
      </p:grpSp>
      <p:pic>
        <p:nvPicPr>
          <p:cNvPr id="2050" name="Picture 2" descr="Juilliard-summer-intensive">
            <a:extLst>
              <a:ext uri="{FF2B5EF4-FFF2-40B4-BE49-F238E27FC236}">
                <a16:creationId xmlns:a16="http://schemas.microsoft.com/office/drawing/2014/main" id="{41B49182-54E5-E7CD-C48A-63FB9D05AC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4445" y="2914823"/>
            <a:ext cx="4050001" cy="32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74876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31FE7-AE81-07C9-8682-2EBC34D3EDD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72AD980-AC32-C2A2-2EEE-9C37BAE31973}"/>
              </a:ext>
            </a:extLst>
          </p:cNvPr>
          <p:cNvSpPr txBox="1"/>
          <p:nvPr/>
        </p:nvSpPr>
        <p:spPr>
          <a:xfrm>
            <a:off x="947738" y="399171"/>
            <a:ext cx="9588334" cy="837089"/>
          </a:xfrm>
          <a:prstGeom prst="rect">
            <a:avLst/>
          </a:prstGeom>
          <a:noFill/>
        </p:spPr>
        <p:txBody>
          <a:bodyPr wrap="square" rtlCol="0">
            <a:spAutoFit/>
          </a:bodyPr>
          <a:lstStyle/>
          <a:p>
            <a:pPr>
              <a:lnSpc>
                <a:spcPts val="6500"/>
              </a:lnSpc>
            </a:pPr>
            <a:r>
              <a:rPr lang="en-US" altLang="zh-CN" sz="3200" dirty="0" err="1">
                <a:latin typeface="PINGFANG SC SEMIBOLD" panose="020B0400000000000000" pitchFamily="34" charset="-122"/>
                <a:ea typeface="PINGFANG SC SEMIBOLD" panose="020B0400000000000000" pitchFamily="34" charset="-122"/>
              </a:rPr>
              <a:t>项目介绍</a:t>
            </a:r>
            <a:r>
              <a:rPr lang="zh-CN" altLang="en-US" sz="3200" dirty="0">
                <a:latin typeface="PINGFANG SC SEMIBOLD" panose="020B0400000000000000" pitchFamily="34" charset="-122"/>
                <a:ea typeface="PINGFANG SC SEMIBOLD" panose="020B0400000000000000" pitchFamily="34" charset="-122"/>
              </a:rPr>
              <a:t> </a:t>
            </a:r>
            <a:r>
              <a:rPr lang="en-US" altLang="zh-CN" sz="3200" dirty="0">
                <a:latin typeface="PINGFANG SC SEMIBOLD" panose="020B0400000000000000" pitchFamily="34" charset="-122"/>
                <a:ea typeface="PINGFANG SC SEMIBOLD" panose="020B0400000000000000" pitchFamily="34" charset="-122"/>
              </a:rPr>
              <a:t>–</a:t>
            </a:r>
            <a:r>
              <a:rPr lang="zh-CN" altLang="en-US" sz="3200" dirty="0">
                <a:latin typeface="PINGFANG SC SEMIBOLD" panose="020B0400000000000000" pitchFamily="34" charset="-122"/>
                <a:ea typeface="PINGFANG SC SEMIBOLD" panose="020B0400000000000000" pitchFamily="34" charset="-122"/>
              </a:rPr>
              <a:t> </a:t>
            </a:r>
            <a:r>
              <a:rPr lang="en-US" altLang="zh-CN" sz="2800" dirty="0">
                <a:solidFill>
                  <a:schemeClr val="accent1"/>
                </a:solidFill>
                <a:latin typeface="HarmonyOS Sans SC Black" panose="00000A00000000000000" pitchFamily="2" charset="-122"/>
              </a:rPr>
              <a:t>Voice</a:t>
            </a:r>
            <a:r>
              <a:rPr lang="zh-CN" altLang="en-US" sz="2800" dirty="0">
                <a:solidFill>
                  <a:schemeClr val="accent1"/>
                </a:solidFill>
                <a:latin typeface="HarmonyOS Sans SC Black" panose="00000A00000000000000" pitchFamily="2" charset="-122"/>
              </a:rPr>
              <a:t> 声乐</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a:t>
            </a:r>
            <a:r>
              <a:rPr kumimoji="0" lang="en-US" altLang="zh-CN"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Session</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 </a:t>
            </a:r>
            <a:r>
              <a:rPr kumimoji="0" lang="en-US" altLang="zh-CN"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1</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 </a:t>
            </a:r>
            <a:endParaRPr lang="en-US" altLang="zh-CN" sz="3200" dirty="0">
              <a:latin typeface="PINGFANG SC SEMIBOLD" panose="020B0400000000000000" pitchFamily="34" charset="-122"/>
              <a:ea typeface="PINGFANG SC SEMIBOLD" panose="020B0400000000000000" pitchFamily="34" charset="-122"/>
            </a:endParaRPr>
          </a:p>
        </p:txBody>
      </p:sp>
      <p:sp>
        <p:nvSpPr>
          <p:cNvPr id="8" name="TextBox 7">
            <a:extLst>
              <a:ext uri="{FF2B5EF4-FFF2-40B4-BE49-F238E27FC236}">
                <a16:creationId xmlns:a16="http://schemas.microsoft.com/office/drawing/2014/main" id="{3513CA21-53FB-F17B-114F-BFB60FCBC9B3}"/>
              </a:ext>
            </a:extLst>
          </p:cNvPr>
          <p:cNvSpPr txBox="1"/>
          <p:nvPr/>
        </p:nvSpPr>
        <p:spPr>
          <a:xfrm>
            <a:off x="947738" y="1453841"/>
            <a:ext cx="10261600" cy="1161023"/>
          </a:xfrm>
          <a:prstGeom prst="rect">
            <a:avLst/>
          </a:prstGeom>
          <a:noFill/>
        </p:spPr>
        <p:txBody>
          <a:bodyPr wrap="square" rtlCol="0">
            <a:spAutoFit/>
          </a:bodyPr>
          <a:lstStyle/>
          <a:p>
            <a:pPr algn="l">
              <a:lnSpc>
                <a:spcPct val="150000"/>
              </a:lnSpc>
            </a:pPr>
            <a:r>
              <a:rPr lang="zh-CN" altLang="en-US" sz="1600" b="0" i="0" u="none" strike="noStrike" dirty="0">
                <a:solidFill>
                  <a:srgbClr val="000000"/>
                </a:solidFill>
                <a:effectLst/>
                <a:latin typeface="-webkit-standard"/>
              </a:rPr>
              <a:t>声乐方向以“独唱能力 </a:t>
            </a:r>
            <a:r>
              <a:rPr lang="en-US" altLang="zh-CN" sz="1600" b="0" i="0" u="none" strike="noStrike" dirty="0">
                <a:solidFill>
                  <a:srgbClr val="000000"/>
                </a:solidFill>
                <a:effectLst/>
                <a:latin typeface="-webkit-standard"/>
              </a:rPr>
              <a:t>+ </a:t>
            </a:r>
            <a:r>
              <a:rPr lang="zh-CN" altLang="en-US" sz="1600" b="0" i="0" u="none" strike="noStrike" dirty="0">
                <a:solidFill>
                  <a:srgbClr val="000000"/>
                </a:solidFill>
                <a:effectLst/>
                <a:latin typeface="-webkit-standard"/>
              </a:rPr>
              <a:t>合唱与合奏能力”并重：学生通过个别声乐课与大师课发展古典曲目中的独唱能力，同时参与小型合唱团与大型节庆合唱团，在集体声音中训练听觉与表达；课程同时覆盖健康音色建立、戏剧表达、视唱练耳、音乐素养、声乐技术与领导力，并以独唱与合唱结业演出作为阶段成果。</a:t>
            </a:r>
            <a:endParaRPr lang="zh-CN" altLang="en-US" sz="1600" b="0" i="0" u="none" strike="noStrike" dirty="0">
              <a:solidFill>
                <a:srgbClr val="000000"/>
              </a:solidFill>
              <a:effectLst/>
            </a:endParaRPr>
          </a:p>
        </p:txBody>
      </p:sp>
      <p:grpSp>
        <p:nvGrpSpPr>
          <p:cNvPr id="4" name="组合 3">
            <a:extLst>
              <a:ext uri="{FF2B5EF4-FFF2-40B4-BE49-F238E27FC236}">
                <a16:creationId xmlns:a16="http://schemas.microsoft.com/office/drawing/2014/main" id="{EF9785E9-94EE-A673-DC3C-E2C9528C7D45}"/>
              </a:ext>
            </a:extLst>
          </p:cNvPr>
          <p:cNvGrpSpPr/>
          <p:nvPr/>
        </p:nvGrpSpPr>
        <p:grpSpPr>
          <a:xfrm>
            <a:off x="947738" y="2745546"/>
            <a:ext cx="1856421" cy="1591910"/>
            <a:chOff x="982662" y="4030384"/>
            <a:chExt cx="1104192" cy="1591910"/>
          </a:xfrm>
        </p:grpSpPr>
        <p:sp>
          <p:nvSpPr>
            <p:cNvPr id="5" name="TextBox 7">
              <a:extLst>
                <a:ext uri="{FF2B5EF4-FFF2-40B4-BE49-F238E27FC236}">
                  <a16:creationId xmlns:a16="http://schemas.microsoft.com/office/drawing/2014/main" id="{A0EDA2A3-F227-23C2-814F-FC0A8013F30F}"/>
                </a:ext>
              </a:extLst>
            </p:cNvPr>
            <p:cNvSpPr txBox="1"/>
            <p:nvPr/>
          </p:nvSpPr>
          <p:spPr>
            <a:xfrm>
              <a:off x="982662" y="4030384"/>
              <a:ext cx="1024639" cy="338554"/>
            </a:xfrm>
            <a:prstGeom prst="rect">
              <a:avLst/>
            </a:prstGeom>
            <a:noFill/>
          </p:spPr>
          <p:txBody>
            <a:bodyPr wrap="none" rtlCol="0">
              <a:spAutoFit/>
            </a:bodyPr>
            <a:lstStyle/>
            <a:p>
              <a:r>
                <a:rPr lang="zh-CN" altLang="en-US" sz="1600" b="1" dirty="0">
                  <a:solidFill>
                    <a:srgbClr val="C00000"/>
                  </a:solidFill>
                </a:rPr>
                <a:t>课程模块</a:t>
              </a:r>
              <a:endParaRPr lang="en-ID" sz="1600" b="1" dirty="0">
                <a:solidFill>
                  <a:srgbClr val="C00000"/>
                </a:solidFill>
              </a:endParaRPr>
            </a:p>
          </p:txBody>
        </p:sp>
        <p:sp>
          <p:nvSpPr>
            <p:cNvPr id="14" name="文本框 13">
              <a:extLst>
                <a:ext uri="{FF2B5EF4-FFF2-40B4-BE49-F238E27FC236}">
                  <a16:creationId xmlns:a16="http://schemas.microsoft.com/office/drawing/2014/main" id="{AA424DBB-96C0-7027-6F62-56E3696348DE}"/>
                </a:ext>
              </a:extLst>
            </p:cNvPr>
            <p:cNvSpPr txBox="1"/>
            <p:nvPr/>
          </p:nvSpPr>
          <p:spPr>
            <a:xfrm>
              <a:off x="982662" y="4368938"/>
              <a:ext cx="1104192" cy="1253356"/>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1600" dirty="0"/>
                <a:t>小型合唱团</a:t>
              </a:r>
            </a:p>
            <a:p>
              <a:pPr marL="285750" indent="-285750">
                <a:lnSpc>
                  <a:spcPct val="120000"/>
                </a:lnSpc>
                <a:buFont typeface="Arial" panose="020B0604020202020204" pitchFamily="34" charset="0"/>
                <a:buChar char="•"/>
              </a:pPr>
              <a:r>
                <a:rPr lang="zh-CN" altLang="en-US" sz="1600" dirty="0"/>
                <a:t>音乐素养训练</a:t>
              </a:r>
            </a:p>
            <a:p>
              <a:pPr marL="285750" indent="-285750">
                <a:lnSpc>
                  <a:spcPct val="120000"/>
                </a:lnSpc>
                <a:buFont typeface="Arial" panose="020B0604020202020204" pitchFamily="34" charset="0"/>
                <a:buChar char="•"/>
              </a:pPr>
              <a:r>
                <a:rPr lang="zh-CN" altLang="en-US" sz="1600" dirty="0"/>
                <a:t>声乐大师课</a:t>
              </a:r>
            </a:p>
            <a:p>
              <a:pPr marL="285750" indent="-285750">
                <a:lnSpc>
                  <a:spcPct val="120000"/>
                </a:lnSpc>
                <a:buFont typeface="Arial" panose="020B0604020202020204" pitchFamily="34" charset="0"/>
                <a:buChar char="•"/>
              </a:pPr>
              <a:r>
                <a:rPr lang="zh-CN" altLang="en-US" sz="1600" dirty="0"/>
                <a:t>大型合唱团</a:t>
              </a:r>
            </a:p>
          </p:txBody>
        </p:sp>
      </p:grpSp>
      <p:grpSp>
        <p:nvGrpSpPr>
          <p:cNvPr id="15" name="组合 14">
            <a:extLst>
              <a:ext uri="{FF2B5EF4-FFF2-40B4-BE49-F238E27FC236}">
                <a16:creationId xmlns:a16="http://schemas.microsoft.com/office/drawing/2014/main" id="{47444803-D655-438C-7ECC-387760417249}"/>
              </a:ext>
            </a:extLst>
          </p:cNvPr>
          <p:cNvGrpSpPr/>
          <p:nvPr/>
        </p:nvGrpSpPr>
        <p:grpSpPr>
          <a:xfrm>
            <a:off x="947738" y="4806692"/>
            <a:ext cx="5453062" cy="1591910"/>
            <a:chOff x="982662" y="4030384"/>
            <a:chExt cx="3207201" cy="1591910"/>
          </a:xfrm>
        </p:grpSpPr>
        <p:sp>
          <p:nvSpPr>
            <p:cNvPr id="18" name="TextBox 7">
              <a:extLst>
                <a:ext uri="{FF2B5EF4-FFF2-40B4-BE49-F238E27FC236}">
                  <a16:creationId xmlns:a16="http://schemas.microsoft.com/office/drawing/2014/main" id="{4BB08316-EF37-506C-1C77-6F8F1A985EBA}"/>
                </a:ext>
              </a:extLst>
            </p:cNvPr>
            <p:cNvSpPr txBox="1"/>
            <p:nvPr/>
          </p:nvSpPr>
          <p:spPr>
            <a:xfrm>
              <a:off x="982662" y="4030384"/>
              <a:ext cx="813540" cy="338554"/>
            </a:xfrm>
            <a:prstGeom prst="rect">
              <a:avLst/>
            </a:prstGeom>
            <a:noFill/>
          </p:spPr>
          <p:txBody>
            <a:bodyPr wrap="none" rtlCol="0">
              <a:spAutoFit/>
            </a:bodyPr>
            <a:lstStyle/>
            <a:p>
              <a:r>
                <a:rPr lang="en-ID" sz="1600" b="1" dirty="0" err="1">
                  <a:solidFill>
                    <a:srgbClr val="C00000"/>
                  </a:solidFill>
                </a:rPr>
                <a:t>课程亮点</a:t>
              </a:r>
              <a:endParaRPr lang="en-ID" sz="1600" b="1" dirty="0">
                <a:solidFill>
                  <a:srgbClr val="C00000"/>
                </a:solidFill>
              </a:endParaRPr>
            </a:p>
          </p:txBody>
        </p:sp>
        <p:sp>
          <p:nvSpPr>
            <p:cNvPr id="19" name="文本框 18">
              <a:extLst>
                <a:ext uri="{FF2B5EF4-FFF2-40B4-BE49-F238E27FC236}">
                  <a16:creationId xmlns:a16="http://schemas.microsoft.com/office/drawing/2014/main" id="{13D35D93-FDE0-C041-1DFF-C8507639A1AB}"/>
                </a:ext>
              </a:extLst>
            </p:cNvPr>
            <p:cNvSpPr txBox="1"/>
            <p:nvPr/>
          </p:nvSpPr>
          <p:spPr>
            <a:xfrm>
              <a:off x="982662" y="4368938"/>
              <a:ext cx="3207201" cy="1253356"/>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1600" dirty="0"/>
                <a:t>以健康发声与音乐素养为底层框架，同时强调合唱体系中的协作能力</a:t>
              </a:r>
            </a:p>
            <a:p>
              <a:pPr marL="285750" indent="-285750">
                <a:lnSpc>
                  <a:spcPct val="120000"/>
                </a:lnSpc>
                <a:buFont typeface="Arial" panose="020B0604020202020204" pitchFamily="34" charset="0"/>
                <a:buChar char="•"/>
              </a:pPr>
              <a:r>
                <a:rPr lang="zh-CN" altLang="en-US" sz="1600" dirty="0"/>
                <a:t>结业呈现包含独唱与合唱，成果结构清晰，利于学生阶段性总结与展示</a:t>
              </a:r>
              <a:endParaRPr lang="en-US" altLang="zh-CN" sz="1600" dirty="0"/>
            </a:p>
          </p:txBody>
        </p:sp>
      </p:grpSp>
      <p:sp>
        <p:nvSpPr>
          <p:cNvPr id="6" name="文本框 5">
            <a:extLst>
              <a:ext uri="{FF2B5EF4-FFF2-40B4-BE49-F238E27FC236}">
                <a16:creationId xmlns:a16="http://schemas.microsoft.com/office/drawing/2014/main" id="{F3F47624-5986-A39F-7769-604FE5B5DDA0}"/>
              </a:ext>
            </a:extLst>
          </p:cNvPr>
          <p:cNvSpPr txBox="1"/>
          <p:nvPr/>
        </p:nvSpPr>
        <p:spPr>
          <a:xfrm>
            <a:off x="2804159" y="3084100"/>
            <a:ext cx="2794001" cy="1253356"/>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1600" dirty="0"/>
              <a:t>个别声乐课</a:t>
            </a:r>
          </a:p>
          <a:p>
            <a:pPr marL="285750" indent="-285750">
              <a:lnSpc>
                <a:spcPct val="120000"/>
              </a:lnSpc>
              <a:buFont typeface="Arial" panose="020B0604020202020204" pitchFamily="34" charset="0"/>
              <a:buChar char="•"/>
            </a:pPr>
            <a:r>
              <a:rPr lang="zh-CN" altLang="en-US" sz="1600" dirty="0"/>
              <a:t>室内乐与场景学习</a:t>
            </a:r>
          </a:p>
          <a:p>
            <a:pPr marL="285750" indent="-285750">
              <a:lnSpc>
                <a:spcPct val="120000"/>
              </a:lnSpc>
              <a:buFont typeface="Arial" panose="020B0604020202020204" pitchFamily="34" charset="0"/>
              <a:buChar char="•"/>
            </a:pPr>
            <a:r>
              <a:rPr lang="zh-CN" altLang="en-US" sz="1600" dirty="0"/>
              <a:t>大学与试镜准备</a:t>
            </a:r>
          </a:p>
          <a:p>
            <a:pPr marL="285750" indent="-285750">
              <a:lnSpc>
                <a:spcPct val="120000"/>
              </a:lnSpc>
              <a:buFont typeface="Arial" panose="020B0604020202020204" pitchFamily="34" charset="0"/>
              <a:buChar char="•"/>
            </a:pPr>
            <a:r>
              <a:rPr lang="zh-CN" altLang="en-US" sz="1600" dirty="0"/>
              <a:t>艺术自我唤醒与表达</a:t>
            </a:r>
          </a:p>
        </p:txBody>
      </p:sp>
      <p:pic>
        <p:nvPicPr>
          <p:cNvPr id="3074" name="Picture 2" descr="Juilliard-summer-intensive">
            <a:extLst>
              <a:ext uri="{FF2B5EF4-FFF2-40B4-BE49-F238E27FC236}">
                <a16:creationId xmlns:a16="http://schemas.microsoft.com/office/drawing/2014/main" id="{050069C9-80BB-7133-7E19-EFD159D3AF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87913" y="2914823"/>
            <a:ext cx="3832500" cy="32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9779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97672-440A-6408-E1FE-185304A61A0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04DB50C-973D-E164-9FA2-84C2937D917D}"/>
              </a:ext>
            </a:extLst>
          </p:cNvPr>
          <p:cNvSpPr txBox="1"/>
          <p:nvPr/>
        </p:nvSpPr>
        <p:spPr>
          <a:xfrm>
            <a:off x="947738" y="399171"/>
            <a:ext cx="9588334" cy="837089"/>
          </a:xfrm>
          <a:prstGeom prst="rect">
            <a:avLst/>
          </a:prstGeom>
          <a:noFill/>
        </p:spPr>
        <p:txBody>
          <a:bodyPr wrap="square" rtlCol="0">
            <a:spAutoFit/>
          </a:bodyPr>
          <a:lstStyle/>
          <a:p>
            <a:pPr>
              <a:lnSpc>
                <a:spcPts val="6500"/>
              </a:lnSpc>
            </a:pPr>
            <a:r>
              <a:rPr lang="en-US" altLang="zh-CN" sz="3200" dirty="0" err="1">
                <a:latin typeface="PINGFANG SC SEMIBOLD" panose="020B0400000000000000" pitchFamily="34" charset="-122"/>
                <a:ea typeface="PINGFANG SC SEMIBOLD" panose="020B0400000000000000" pitchFamily="34" charset="-122"/>
              </a:rPr>
              <a:t>项目介绍</a:t>
            </a:r>
            <a:r>
              <a:rPr lang="zh-CN" altLang="en-US" sz="3200" dirty="0">
                <a:latin typeface="PINGFANG SC SEMIBOLD" panose="020B0400000000000000" pitchFamily="34" charset="-122"/>
                <a:ea typeface="PINGFANG SC SEMIBOLD" panose="020B0400000000000000" pitchFamily="34" charset="-122"/>
              </a:rPr>
              <a:t> </a:t>
            </a:r>
            <a:r>
              <a:rPr lang="en-US" altLang="zh-CN" sz="3200" dirty="0">
                <a:latin typeface="PINGFANG SC SEMIBOLD" panose="020B0400000000000000" pitchFamily="34" charset="-122"/>
                <a:ea typeface="PINGFANG SC SEMIBOLD" panose="020B0400000000000000" pitchFamily="34" charset="-122"/>
              </a:rPr>
              <a:t>–</a:t>
            </a:r>
            <a:r>
              <a:rPr lang="zh-CN" altLang="en-US" sz="3200" dirty="0">
                <a:latin typeface="PINGFANG SC SEMIBOLD" panose="020B0400000000000000" pitchFamily="34" charset="-122"/>
                <a:ea typeface="PINGFANG SC SEMIBOLD" panose="020B0400000000000000" pitchFamily="34" charset="-122"/>
              </a:rPr>
              <a:t> </a:t>
            </a:r>
            <a:r>
              <a:rPr lang="en-US" altLang="zh-CN" sz="2800" dirty="0">
                <a:solidFill>
                  <a:schemeClr val="accent1"/>
                </a:solidFill>
                <a:latin typeface="HarmonyOS Sans SC Black" panose="00000A00000000000000" pitchFamily="2" charset="-122"/>
              </a:rPr>
              <a:t>Dance</a:t>
            </a:r>
            <a:r>
              <a:rPr lang="zh-CN" altLang="en-US" sz="2800" dirty="0">
                <a:solidFill>
                  <a:schemeClr val="accent1"/>
                </a:solidFill>
                <a:latin typeface="HarmonyOS Sans SC Black" panose="00000A00000000000000" pitchFamily="2" charset="-122"/>
              </a:rPr>
              <a:t> 舞蹈</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a:t>
            </a:r>
            <a:r>
              <a:rPr kumimoji="0" lang="en-US" altLang="zh-CN"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Session</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 </a:t>
            </a:r>
            <a:r>
              <a:rPr lang="en-US" altLang="zh-CN" sz="2000" dirty="0">
                <a:solidFill>
                  <a:srgbClr val="000000"/>
                </a:solidFill>
                <a:latin typeface="HarmonyOS Sans SC Black" panose="00000A00000000000000" pitchFamily="2" charset="-122"/>
              </a:rPr>
              <a:t>2</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 </a:t>
            </a:r>
            <a:endParaRPr lang="en-US" altLang="zh-CN" sz="3200" dirty="0">
              <a:latin typeface="PINGFANG SC SEMIBOLD" panose="020B0400000000000000" pitchFamily="34" charset="-122"/>
              <a:ea typeface="PINGFANG SC SEMIBOLD" panose="020B0400000000000000" pitchFamily="34" charset="-122"/>
            </a:endParaRPr>
          </a:p>
        </p:txBody>
      </p:sp>
      <p:sp>
        <p:nvSpPr>
          <p:cNvPr id="8" name="TextBox 7">
            <a:extLst>
              <a:ext uri="{FF2B5EF4-FFF2-40B4-BE49-F238E27FC236}">
                <a16:creationId xmlns:a16="http://schemas.microsoft.com/office/drawing/2014/main" id="{7DBE709E-2AAC-851D-D39C-FB9C89B90C8A}"/>
              </a:ext>
            </a:extLst>
          </p:cNvPr>
          <p:cNvSpPr txBox="1"/>
          <p:nvPr/>
        </p:nvSpPr>
        <p:spPr>
          <a:xfrm>
            <a:off x="947738" y="1453841"/>
            <a:ext cx="10685838" cy="1530355"/>
          </a:xfrm>
          <a:prstGeom prst="rect">
            <a:avLst/>
          </a:prstGeom>
          <a:noFill/>
        </p:spPr>
        <p:txBody>
          <a:bodyPr wrap="square" rtlCol="0">
            <a:spAutoFit/>
          </a:bodyPr>
          <a:lstStyle/>
          <a:p>
            <a:pPr algn="l">
              <a:lnSpc>
                <a:spcPct val="150000"/>
              </a:lnSpc>
            </a:pPr>
            <a:r>
              <a:rPr lang="zh-CN" altLang="en-US" sz="1600" b="0" i="0" u="none" strike="noStrike" dirty="0">
                <a:solidFill>
                  <a:srgbClr val="000000"/>
                </a:solidFill>
                <a:effectLst/>
                <a:latin typeface="-webkit-standard"/>
              </a:rPr>
              <a:t>舞蹈方向面向热爱舞蹈的青少年，强调技术能力与艺术个体性的共同培养：学生在支持且具有挑战的环境中进行每日训练，通过严格的技巧课程深化对解剖结构、身体排列与动作效率的理解；在技巧之外，课程通过编创、即兴与剧目排练，引导学生发展个人创意表达，同时强调身体与心理的健康关系，培养自信、纪律与合作能力；集体训练塑造强烈的共同体感，贴近职业舞团的工作方式</a:t>
            </a:r>
            <a:endParaRPr lang="zh-CN" altLang="en-US" sz="1600" b="0" i="0" u="none" strike="noStrike" dirty="0">
              <a:solidFill>
                <a:srgbClr val="000000"/>
              </a:solidFill>
              <a:effectLst/>
            </a:endParaRPr>
          </a:p>
        </p:txBody>
      </p:sp>
      <p:grpSp>
        <p:nvGrpSpPr>
          <p:cNvPr id="4" name="组合 3">
            <a:extLst>
              <a:ext uri="{FF2B5EF4-FFF2-40B4-BE49-F238E27FC236}">
                <a16:creationId xmlns:a16="http://schemas.microsoft.com/office/drawing/2014/main" id="{0DCB4AAF-98FF-37C2-2F31-BBAE25902EFC}"/>
              </a:ext>
            </a:extLst>
          </p:cNvPr>
          <p:cNvGrpSpPr/>
          <p:nvPr/>
        </p:nvGrpSpPr>
        <p:grpSpPr>
          <a:xfrm>
            <a:off x="947738" y="2996031"/>
            <a:ext cx="4040822" cy="5432962"/>
            <a:chOff x="982662" y="4030384"/>
            <a:chExt cx="1104192" cy="5432962"/>
          </a:xfrm>
        </p:grpSpPr>
        <p:sp>
          <p:nvSpPr>
            <p:cNvPr id="5" name="TextBox 7">
              <a:extLst>
                <a:ext uri="{FF2B5EF4-FFF2-40B4-BE49-F238E27FC236}">
                  <a16:creationId xmlns:a16="http://schemas.microsoft.com/office/drawing/2014/main" id="{7DC354C1-64C6-1215-877F-D095272D59F5}"/>
                </a:ext>
              </a:extLst>
            </p:cNvPr>
            <p:cNvSpPr txBox="1"/>
            <p:nvPr/>
          </p:nvSpPr>
          <p:spPr>
            <a:xfrm>
              <a:off x="982662" y="4030384"/>
              <a:ext cx="1024639" cy="338554"/>
            </a:xfrm>
            <a:prstGeom prst="rect">
              <a:avLst/>
            </a:prstGeom>
            <a:noFill/>
          </p:spPr>
          <p:txBody>
            <a:bodyPr wrap="none" rtlCol="0">
              <a:spAutoFit/>
            </a:bodyPr>
            <a:lstStyle/>
            <a:p>
              <a:r>
                <a:rPr lang="zh-CN" altLang="en-US" sz="1600" b="1" dirty="0">
                  <a:solidFill>
                    <a:srgbClr val="C00000"/>
                  </a:solidFill>
                </a:rPr>
                <a:t>课程模块</a:t>
              </a:r>
              <a:endParaRPr lang="en-ID" sz="1600" b="1" dirty="0">
                <a:solidFill>
                  <a:srgbClr val="C00000"/>
                </a:solidFill>
              </a:endParaRPr>
            </a:p>
          </p:txBody>
        </p:sp>
        <p:sp>
          <p:nvSpPr>
            <p:cNvPr id="14" name="文本框 13">
              <a:extLst>
                <a:ext uri="{FF2B5EF4-FFF2-40B4-BE49-F238E27FC236}">
                  <a16:creationId xmlns:a16="http://schemas.microsoft.com/office/drawing/2014/main" id="{D2D4B759-A532-93FB-AB6C-9F0DC759DF83}"/>
                </a:ext>
              </a:extLst>
            </p:cNvPr>
            <p:cNvSpPr txBox="1"/>
            <p:nvPr/>
          </p:nvSpPr>
          <p:spPr>
            <a:xfrm>
              <a:off x="982662" y="4368938"/>
              <a:ext cx="1104192" cy="5094408"/>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1600" dirty="0"/>
                <a:t>芭蕾</a:t>
              </a:r>
            </a:p>
            <a:p>
              <a:pPr marL="285750" indent="-285750">
                <a:lnSpc>
                  <a:spcPct val="120000"/>
                </a:lnSpc>
                <a:buFont typeface="Arial" panose="020B0604020202020204" pitchFamily="34" charset="0"/>
                <a:buChar char="•"/>
              </a:pPr>
              <a:r>
                <a:rPr lang="zh-CN" altLang="en-US" sz="1600" dirty="0"/>
                <a:t>现代舞（含多种体系风格）</a:t>
              </a:r>
            </a:p>
            <a:p>
              <a:pPr marL="285750" indent="-285750">
                <a:lnSpc>
                  <a:spcPct val="120000"/>
                </a:lnSpc>
                <a:buFont typeface="Arial" panose="020B0604020202020204" pitchFamily="34" charset="0"/>
                <a:buChar char="•"/>
              </a:pPr>
              <a:r>
                <a:rPr lang="zh-CN" altLang="en-US" sz="1600" dirty="0"/>
                <a:t>踢踏舞</a:t>
              </a:r>
            </a:p>
            <a:p>
              <a:pPr marL="285750" indent="-285750">
                <a:lnSpc>
                  <a:spcPct val="120000"/>
                </a:lnSpc>
                <a:buFont typeface="Arial" panose="020B0604020202020204" pitchFamily="34" charset="0"/>
                <a:buChar char="•"/>
              </a:pPr>
              <a:r>
                <a:rPr lang="zh-CN" altLang="en-US" sz="1600" dirty="0"/>
                <a:t>爵士舞</a:t>
              </a:r>
            </a:p>
            <a:p>
              <a:pPr marL="285750" indent="-285750">
                <a:lnSpc>
                  <a:spcPct val="120000"/>
                </a:lnSpc>
                <a:buFont typeface="Arial" panose="020B0604020202020204" pitchFamily="34" charset="0"/>
                <a:buChar char="•"/>
              </a:pPr>
              <a:r>
                <a:rPr lang="zh-CN" altLang="en-US" sz="1600" dirty="0"/>
                <a:t>即兴</a:t>
              </a:r>
            </a:p>
            <a:p>
              <a:pPr marL="285750" indent="-285750">
                <a:lnSpc>
                  <a:spcPct val="120000"/>
                </a:lnSpc>
                <a:buFont typeface="Arial" panose="020B0604020202020204" pitchFamily="34" charset="0"/>
                <a:buChar char="•"/>
              </a:pPr>
              <a:r>
                <a:rPr lang="zh-CN" altLang="en-US" sz="1600" dirty="0"/>
                <a:t>编舞</a:t>
              </a:r>
            </a:p>
            <a:p>
              <a:pPr marL="285750" indent="-285750">
                <a:lnSpc>
                  <a:spcPct val="120000"/>
                </a:lnSpc>
                <a:buFont typeface="Arial" panose="020B0604020202020204" pitchFamily="34" charset="0"/>
                <a:buChar char="•"/>
              </a:pPr>
              <a:r>
                <a:rPr lang="zh-CN" altLang="en-US" sz="1600" dirty="0"/>
                <a:t>剧目排练与演出</a:t>
              </a:r>
            </a:p>
            <a:p>
              <a:pPr marL="285750" indent="-285750">
                <a:lnSpc>
                  <a:spcPct val="120000"/>
                </a:lnSpc>
                <a:buFont typeface="Arial" panose="020B0604020202020204" pitchFamily="34" charset="0"/>
                <a:buChar char="•"/>
              </a:pPr>
              <a:r>
                <a:rPr lang="zh-CN" altLang="en-US" sz="1600" dirty="0"/>
                <a:t>双人合作</a:t>
              </a:r>
            </a:p>
            <a:p>
              <a:pPr marL="285750" indent="-285750">
                <a:lnSpc>
                  <a:spcPct val="120000"/>
                </a:lnSpc>
                <a:buFont typeface="Arial" panose="020B0604020202020204" pitchFamily="34" charset="0"/>
                <a:buChar char="•"/>
              </a:pPr>
              <a:r>
                <a:rPr lang="zh-CN" altLang="en-US" sz="1600" dirty="0"/>
                <a:t>解剖与身体认知</a:t>
              </a:r>
            </a:p>
            <a:p>
              <a:pPr marL="285750" indent="-285750">
                <a:lnSpc>
                  <a:spcPct val="120000"/>
                </a:lnSpc>
                <a:buFont typeface="Arial" panose="020B0604020202020204" pitchFamily="34" charset="0"/>
                <a:buChar char="•"/>
              </a:pPr>
              <a:r>
                <a:rPr lang="zh-CN" altLang="en-US" sz="1600" dirty="0"/>
                <a:t>专题讲座：伤病预防、营养与心理健康、舞蹈职业路径、舞者与媒体等</a:t>
              </a:r>
            </a:p>
          </p:txBody>
        </p:sp>
      </p:grpSp>
      <p:grpSp>
        <p:nvGrpSpPr>
          <p:cNvPr id="15" name="组合 14">
            <a:extLst>
              <a:ext uri="{FF2B5EF4-FFF2-40B4-BE49-F238E27FC236}">
                <a16:creationId xmlns:a16="http://schemas.microsoft.com/office/drawing/2014/main" id="{90EA5CFF-8B01-6BD1-5C8A-F2145231A7AF}"/>
              </a:ext>
            </a:extLst>
          </p:cNvPr>
          <p:cNvGrpSpPr/>
          <p:nvPr/>
        </p:nvGrpSpPr>
        <p:grpSpPr>
          <a:xfrm>
            <a:off x="5741905" y="2984196"/>
            <a:ext cx="6001702" cy="1296445"/>
            <a:chOff x="982662" y="4030384"/>
            <a:chExt cx="3207201" cy="1296445"/>
          </a:xfrm>
        </p:grpSpPr>
        <p:sp>
          <p:nvSpPr>
            <p:cNvPr id="18" name="TextBox 7">
              <a:extLst>
                <a:ext uri="{FF2B5EF4-FFF2-40B4-BE49-F238E27FC236}">
                  <a16:creationId xmlns:a16="http://schemas.microsoft.com/office/drawing/2014/main" id="{459782F4-EDB0-4A1B-8958-26A06DA351DD}"/>
                </a:ext>
              </a:extLst>
            </p:cNvPr>
            <p:cNvSpPr txBox="1"/>
            <p:nvPr/>
          </p:nvSpPr>
          <p:spPr>
            <a:xfrm>
              <a:off x="982662" y="4030384"/>
              <a:ext cx="813540" cy="338554"/>
            </a:xfrm>
            <a:prstGeom prst="rect">
              <a:avLst/>
            </a:prstGeom>
            <a:noFill/>
          </p:spPr>
          <p:txBody>
            <a:bodyPr wrap="none" rtlCol="0">
              <a:spAutoFit/>
            </a:bodyPr>
            <a:lstStyle/>
            <a:p>
              <a:r>
                <a:rPr lang="en-ID" sz="1600" b="1" dirty="0" err="1">
                  <a:solidFill>
                    <a:srgbClr val="C00000"/>
                  </a:solidFill>
                </a:rPr>
                <a:t>课程亮点</a:t>
              </a:r>
              <a:endParaRPr lang="en-ID" sz="1600" b="1" dirty="0">
                <a:solidFill>
                  <a:srgbClr val="C00000"/>
                </a:solidFill>
              </a:endParaRPr>
            </a:p>
          </p:txBody>
        </p:sp>
        <p:sp>
          <p:nvSpPr>
            <p:cNvPr id="19" name="文本框 18">
              <a:extLst>
                <a:ext uri="{FF2B5EF4-FFF2-40B4-BE49-F238E27FC236}">
                  <a16:creationId xmlns:a16="http://schemas.microsoft.com/office/drawing/2014/main" id="{219CCC77-8DA0-4F9B-9DC7-9EEEC23C2D72}"/>
                </a:ext>
              </a:extLst>
            </p:cNvPr>
            <p:cNvSpPr txBox="1"/>
            <p:nvPr/>
          </p:nvSpPr>
          <p:spPr>
            <a:xfrm>
              <a:off x="982662" y="4368938"/>
              <a:ext cx="3207201" cy="957891"/>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1600" dirty="0"/>
                <a:t>技术训练与“身体认知”并重，强调动作效率与健康训练习惯</a:t>
              </a:r>
            </a:p>
            <a:p>
              <a:pPr marL="285750" indent="-285750">
                <a:lnSpc>
                  <a:spcPct val="120000"/>
                </a:lnSpc>
                <a:buFont typeface="Arial" panose="020B0604020202020204" pitchFamily="34" charset="0"/>
                <a:buChar char="•"/>
              </a:pPr>
              <a:r>
                <a:rPr lang="zh-CN" altLang="en-US" sz="1600" dirty="0"/>
                <a:t>将编创、即兴与剧目排练纳入核心课程，兼顾技能与艺术表达</a:t>
              </a:r>
            </a:p>
            <a:p>
              <a:pPr marL="285750" indent="-285750">
                <a:lnSpc>
                  <a:spcPct val="120000"/>
                </a:lnSpc>
                <a:buFont typeface="Arial" panose="020B0604020202020204" pitchFamily="34" charset="0"/>
                <a:buChar char="•"/>
              </a:pPr>
              <a:r>
                <a:rPr lang="zh-CN" altLang="en-US" sz="1600" dirty="0"/>
                <a:t>强调集体训练的专业工作方式，培养协作与纪律</a:t>
              </a:r>
              <a:endParaRPr lang="en-US" altLang="zh-CN" sz="1600" dirty="0"/>
            </a:p>
          </p:txBody>
        </p:sp>
      </p:grpSp>
      <p:pic>
        <p:nvPicPr>
          <p:cNvPr id="4098" name="Picture 2" descr="Juilliard-summer-program">
            <a:extLst>
              <a:ext uri="{FF2B5EF4-FFF2-40B4-BE49-F238E27FC236}">
                <a16:creationId xmlns:a16="http://schemas.microsoft.com/office/drawing/2014/main" id="{AD8F5E8F-4991-BAB1-1E50-0EA26FBA39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1905" y="4514551"/>
            <a:ext cx="5891671" cy="198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2885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FDA55F-3443-387D-C5A3-7B4309F8290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8D0F732-A164-6751-B227-7FDDEDD1D38E}"/>
              </a:ext>
            </a:extLst>
          </p:cNvPr>
          <p:cNvSpPr txBox="1"/>
          <p:nvPr/>
        </p:nvSpPr>
        <p:spPr>
          <a:xfrm>
            <a:off x="947738" y="399171"/>
            <a:ext cx="9588334" cy="837089"/>
          </a:xfrm>
          <a:prstGeom prst="rect">
            <a:avLst/>
          </a:prstGeom>
          <a:noFill/>
        </p:spPr>
        <p:txBody>
          <a:bodyPr wrap="square" rtlCol="0">
            <a:spAutoFit/>
          </a:bodyPr>
          <a:lstStyle/>
          <a:p>
            <a:pPr>
              <a:lnSpc>
                <a:spcPts val="6500"/>
              </a:lnSpc>
            </a:pPr>
            <a:r>
              <a:rPr lang="en-US" altLang="zh-CN" sz="3200" dirty="0" err="1">
                <a:latin typeface="PINGFANG SC SEMIBOLD" panose="020B0400000000000000" pitchFamily="34" charset="-122"/>
                <a:ea typeface="PINGFANG SC SEMIBOLD" panose="020B0400000000000000" pitchFamily="34" charset="-122"/>
              </a:rPr>
              <a:t>项目介绍</a:t>
            </a:r>
            <a:r>
              <a:rPr lang="zh-CN" altLang="en-US" sz="3200" dirty="0">
                <a:latin typeface="PINGFANG SC SEMIBOLD" panose="020B0400000000000000" pitchFamily="34" charset="-122"/>
                <a:ea typeface="PINGFANG SC SEMIBOLD" panose="020B0400000000000000" pitchFamily="34" charset="-122"/>
              </a:rPr>
              <a:t> </a:t>
            </a:r>
            <a:r>
              <a:rPr lang="en-US" altLang="zh-CN" sz="3200" dirty="0">
                <a:latin typeface="PINGFANG SC SEMIBOLD" panose="020B0400000000000000" pitchFamily="34" charset="-122"/>
                <a:ea typeface="PINGFANG SC SEMIBOLD" panose="020B0400000000000000" pitchFamily="34" charset="-122"/>
              </a:rPr>
              <a:t>–</a:t>
            </a:r>
            <a:r>
              <a:rPr lang="zh-CN" altLang="en-US" sz="3200" dirty="0">
                <a:latin typeface="PINGFANG SC SEMIBOLD" panose="020B0400000000000000" pitchFamily="34" charset="-122"/>
                <a:ea typeface="PINGFANG SC SEMIBOLD" panose="020B0400000000000000" pitchFamily="34" charset="-122"/>
              </a:rPr>
              <a:t> </a:t>
            </a:r>
            <a:r>
              <a:rPr lang="en-US" altLang="zh-CN" sz="2800" dirty="0">
                <a:solidFill>
                  <a:schemeClr val="accent1"/>
                </a:solidFill>
                <a:latin typeface="HarmonyOS Sans SC Black" panose="00000A00000000000000" pitchFamily="2" charset="-122"/>
              </a:rPr>
              <a:t>Musical</a:t>
            </a:r>
            <a:r>
              <a:rPr lang="zh-CN" altLang="en-US" sz="2800" dirty="0">
                <a:solidFill>
                  <a:schemeClr val="accent1"/>
                </a:solidFill>
                <a:latin typeface="HarmonyOS Sans SC Black" panose="00000A00000000000000" pitchFamily="2" charset="-122"/>
              </a:rPr>
              <a:t> </a:t>
            </a:r>
            <a:r>
              <a:rPr lang="en-US" altLang="zh-CN" sz="2800" dirty="0">
                <a:solidFill>
                  <a:schemeClr val="accent1"/>
                </a:solidFill>
                <a:latin typeface="HarmonyOS Sans SC Black" panose="00000A00000000000000" pitchFamily="2" charset="-122"/>
              </a:rPr>
              <a:t>Theater</a:t>
            </a:r>
            <a:r>
              <a:rPr lang="zh-CN" altLang="en-US" sz="2800" dirty="0">
                <a:solidFill>
                  <a:schemeClr val="accent1"/>
                </a:solidFill>
                <a:latin typeface="HarmonyOS Sans SC Black" panose="00000A00000000000000" pitchFamily="2" charset="-122"/>
              </a:rPr>
              <a:t> 音乐剧</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a:t>
            </a:r>
            <a:r>
              <a:rPr kumimoji="0" lang="en-US" altLang="zh-CN"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Session</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 </a:t>
            </a:r>
            <a:r>
              <a:rPr lang="en-US" altLang="zh-CN" sz="2000" dirty="0">
                <a:solidFill>
                  <a:srgbClr val="000000"/>
                </a:solidFill>
                <a:latin typeface="HarmonyOS Sans SC Black" panose="00000A00000000000000" pitchFamily="2" charset="-122"/>
              </a:rPr>
              <a:t>2</a:t>
            </a:r>
            <a:r>
              <a:rPr kumimoji="0" lang="zh-CN" altLang="en-US" sz="2000" b="0" i="0" u="none" strike="noStrike" kern="1200" cap="none" spc="0" normalizeH="0" baseline="0" noProof="0" dirty="0">
                <a:ln>
                  <a:noFill/>
                </a:ln>
                <a:solidFill>
                  <a:srgbClr val="000000"/>
                </a:solidFill>
                <a:effectLst/>
                <a:uLnTx/>
                <a:uFillTx/>
                <a:latin typeface="HarmonyOS Sans SC Black" panose="00000A00000000000000" pitchFamily="2" charset="-122"/>
                <a:ea typeface="+mn-ea"/>
                <a:cs typeface="+mn-cs"/>
              </a:rPr>
              <a:t>） </a:t>
            </a:r>
            <a:endParaRPr lang="en-US" altLang="zh-CN" sz="3200" dirty="0">
              <a:latin typeface="PINGFANG SC SEMIBOLD" panose="020B0400000000000000" pitchFamily="34" charset="-122"/>
              <a:ea typeface="PINGFANG SC SEMIBOLD" panose="020B0400000000000000" pitchFamily="34" charset="-122"/>
            </a:endParaRPr>
          </a:p>
        </p:txBody>
      </p:sp>
      <p:sp>
        <p:nvSpPr>
          <p:cNvPr id="8" name="TextBox 7">
            <a:extLst>
              <a:ext uri="{FF2B5EF4-FFF2-40B4-BE49-F238E27FC236}">
                <a16:creationId xmlns:a16="http://schemas.microsoft.com/office/drawing/2014/main" id="{523D3BAF-CFE2-685C-3BFC-8F3324D9C2B7}"/>
              </a:ext>
            </a:extLst>
          </p:cNvPr>
          <p:cNvSpPr txBox="1"/>
          <p:nvPr/>
        </p:nvSpPr>
        <p:spPr>
          <a:xfrm>
            <a:off x="947738" y="1453841"/>
            <a:ext cx="10614342" cy="1161023"/>
          </a:xfrm>
          <a:prstGeom prst="rect">
            <a:avLst/>
          </a:prstGeom>
          <a:noFill/>
        </p:spPr>
        <p:txBody>
          <a:bodyPr wrap="square" rtlCol="0">
            <a:spAutoFit/>
          </a:bodyPr>
          <a:lstStyle/>
          <a:p>
            <a:pPr algn="l">
              <a:lnSpc>
                <a:spcPct val="150000"/>
              </a:lnSpc>
            </a:pPr>
            <a:r>
              <a:rPr lang="zh-CN" altLang="en-US" sz="1600" b="0" i="0" u="none" strike="noStrike" dirty="0">
                <a:solidFill>
                  <a:srgbClr val="000000"/>
                </a:solidFill>
                <a:effectLst/>
                <a:latin typeface="-webkit-standard"/>
              </a:rPr>
              <a:t>音乐剧方向为具备潜力的歌唱与表演学生提供职业化强度的强化课程，覆盖歌唱、表演与舞蹈三项核心能力，并将大学试镜流程作为重要训练目标。课程同时设置集体课程与个别指导，强调“健康训练原则”，帮助学生建立可复用的技术工具箱；教学更重视训练过程而非单一结果，学生在师资带领下共同完成最终演出，同时也获得个人展示机会</a:t>
            </a:r>
            <a:endParaRPr lang="zh-CN" altLang="en-US" sz="1600" b="0" i="0" u="none" strike="noStrike" dirty="0">
              <a:solidFill>
                <a:srgbClr val="000000"/>
              </a:solidFill>
              <a:effectLst/>
            </a:endParaRPr>
          </a:p>
        </p:txBody>
      </p:sp>
      <p:grpSp>
        <p:nvGrpSpPr>
          <p:cNvPr id="4" name="组合 3">
            <a:extLst>
              <a:ext uri="{FF2B5EF4-FFF2-40B4-BE49-F238E27FC236}">
                <a16:creationId xmlns:a16="http://schemas.microsoft.com/office/drawing/2014/main" id="{9EA50447-57FE-C2B5-0415-ABDF7B7CCC15}"/>
              </a:ext>
            </a:extLst>
          </p:cNvPr>
          <p:cNvGrpSpPr/>
          <p:nvPr/>
        </p:nvGrpSpPr>
        <p:grpSpPr>
          <a:xfrm>
            <a:off x="947738" y="2832445"/>
            <a:ext cx="3238182" cy="3346237"/>
            <a:chOff x="982662" y="4030384"/>
            <a:chExt cx="1104192" cy="3346237"/>
          </a:xfrm>
        </p:grpSpPr>
        <p:sp>
          <p:nvSpPr>
            <p:cNvPr id="5" name="TextBox 7">
              <a:extLst>
                <a:ext uri="{FF2B5EF4-FFF2-40B4-BE49-F238E27FC236}">
                  <a16:creationId xmlns:a16="http://schemas.microsoft.com/office/drawing/2014/main" id="{60C05558-BAA8-B73A-0490-EBA75EB5F7BE}"/>
                </a:ext>
              </a:extLst>
            </p:cNvPr>
            <p:cNvSpPr txBox="1"/>
            <p:nvPr/>
          </p:nvSpPr>
          <p:spPr>
            <a:xfrm>
              <a:off x="982662" y="4030384"/>
              <a:ext cx="1024639" cy="338554"/>
            </a:xfrm>
            <a:prstGeom prst="rect">
              <a:avLst/>
            </a:prstGeom>
            <a:noFill/>
          </p:spPr>
          <p:txBody>
            <a:bodyPr wrap="none" rtlCol="0">
              <a:spAutoFit/>
            </a:bodyPr>
            <a:lstStyle/>
            <a:p>
              <a:r>
                <a:rPr lang="zh-CN" altLang="en-US" sz="1600" b="1" dirty="0">
                  <a:solidFill>
                    <a:srgbClr val="C00000"/>
                  </a:solidFill>
                </a:rPr>
                <a:t>课程模块</a:t>
              </a:r>
              <a:endParaRPr lang="en-ID" sz="1600" b="1" dirty="0">
                <a:solidFill>
                  <a:srgbClr val="C00000"/>
                </a:solidFill>
              </a:endParaRPr>
            </a:p>
          </p:txBody>
        </p:sp>
        <p:sp>
          <p:nvSpPr>
            <p:cNvPr id="14" name="文本框 13">
              <a:extLst>
                <a:ext uri="{FF2B5EF4-FFF2-40B4-BE49-F238E27FC236}">
                  <a16:creationId xmlns:a16="http://schemas.microsoft.com/office/drawing/2014/main" id="{4BE405D2-F690-175F-6AC0-7A7CE47E8B07}"/>
                </a:ext>
              </a:extLst>
            </p:cNvPr>
            <p:cNvSpPr txBox="1"/>
            <p:nvPr/>
          </p:nvSpPr>
          <p:spPr>
            <a:xfrm>
              <a:off x="982662" y="4368938"/>
              <a:ext cx="1104192" cy="300768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1600" dirty="0"/>
                <a:t>个别声乐课</a:t>
              </a:r>
            </a:p>
            <a:p>
              <a:pPr marL="285750" indent="-285750">
                <a:lnSpc>
                  <a:spcPct val="150000"/>
                </a:lnSpc>
                <a:buFont typeface="Arial" panose="020B0604020202020204" pitchFamily="34" charset="0"/>
                <a:buChar char="•"/>
              </a:pPr>
              <a:r>
                <a:rPr lang="zh-CN" altLang="en-US" sz="1600" dirty="0"/>
                <a:t>声乐与表演集体课：场景学习、角色与剧本分析、身体与声音控制、行动与策略、舞台呈现</a:t>
              </a:r>
            </a:p>
            <a:p>
              <a:pPr marL="285750" indent="-285750">
                <a:lnSpc>
                  <a:spcPct val="150000"/>
                </a:lnSpc>
                <a:buFont typeface="Arial" panose="020B0604020202020204" pitchFamily="34" charset="0"/>
                <a:buChar char="•"/>
              </a:pPr>
              <a:r>
                <a:rPr lang="zh-CN" altLang="en-US" sz="1600" dirty="0"/>
                <a:t>动作与剧场爵士舞技巧课</a:t>
              </a:r>
            </a:p>
            <a:p>
              <a:pPr marL="285750" indent="-285750">
                <a:lnSpc>
                  <a:spcPct val="150000"/>
                </a:lnSpc>
                <a:buFont typeface="Arial" panose="020B0604020202020204" pitchFamily="34" charset="0"/>
                <a:buChar char="•"/>
              </a:pPr>
              <a:r>
                <a:rPr lang="zh-CN" altLang="en-US" sz="1600" dirty="0"/>
                <a:t>艺术专题课：音乐语句处理、试镜技巧、即兴、舞台焦虑调节、大学试镜流程等</a:t>
              </a:r>
            </a:p>
          </p:txBody>
        </p:sp>
      </p:grpSp>
      <p:grpSp>
        <p:nvGrpSpPr>
          <p:cNvPr id="15" name="组合 14">
            <a:extLst>
              <a:ext uri="{FF2B5EF4-FFF2-40B4-BE49-F238E27FC236}">
                <a16:creationId xmlns:a16="http://schemas.microsoft.com/office/drawing/2014/main" id="{19FC8CA5-7E2A-A755-BB4D-3F9747F5977D}"/>
              </a:ext>
            </a:extLst>
          </p:cNvPr>
          <p:cNvGrpSpPr/>
          <p:nvPr/>
        </p:nvGrpSpPr>
        <p:grpSpPr>
          <a:xfrm>
            <a:off x="4328160" y="2832445"/>
            <a:ext cx="3352800" cy="3715569"/>
            <a:chOff x="982662" y="4030384"/>
            <a:chExt cx="3207201" cy="3715569"/>
          </a:xfrm>
        </p:grpSpPr>
        <p:sp>
          <p:nvSpPr>
            <p:cNvPr id="18" name="TextBox 7">
              <a:extLst>
                <a:ext uri="{FF2B5EF4-FFF2-40B4-BE49-F238E27FC236}">
                  <a16:creationId xmlns:a16="http://schemas.microsoft.com/office/drawing/2014/main" id="{6A56209A-ABF7-6CE7-6132-6B00062377BC}"/>
                </a:ext>
              </a:extLst>
            </p:cNvPr>
            <p:cNvSpPr txBox="1"/>
            <p:nvPr/>
          </p:nvSpPr>
          <p:spPr>
            <a:xfrm>
              <a:off x="982662" y="4030384"/>
              <a:ext cx="813540" cy="338554"/>
            </a:xfrm>
            <a:prstGeom prst="rect">
              <a:avLst/>
            </a:prstGeom>
            <a:noFill/>
          </p:spPr>
          <p:txBody>
            <a:bodyPr wrap="none" rtlCol="0">
              <a:spAutoFit/>
            </a:bodyPr>
            <a:lstStyle/>
            <a:p>
              <a:r>
                <a:rPr lang="en-ID" sz="1600" b="1" dirty="0" err="1">
                  <a:solidFill>
                    <a:srgbClr val="C00000"/>
                  </a:solidFill>
                </a:rPr>
                <a:t>课程亮点</a:t>
              </a:r>
              <a:endParaRPr lang="en-ID" sz="1600" b="1" dirty="0">
                <a:solidFill>
                  <a:srgbClr val="C00000"/>
                </a:solidFill>
              </a:endParaRPr>
            </a:p>
          </p:txBody>
        </p:sp>
        <p:sp>
          <p:nvSpPr>
            <p:cNvPr id="19" name="文本框 18">
              <a:extLst>
                <a:ext uri="{FF2B5EF4-FFF2-40B4-BE49-F238E27FC236}">
                  <a16:creationId xmlns:a16="http://schemas.microsoft.com/office/drawing/2014/main" id="{93C59A7D-8F55-E8C7-1170-45A3275AF4AC}"/>
                </a:ext>
              </a:extLst>
            </p:cNvPr>
            <p:cNvSpPr txBox="1"/>
            <p:nvPr/>
          </p:nvSpPr>
          <p:spPr>
            <a:xfrm>
              <a:off x="982662" y="4368938"/>
              <a:ext cx="3207201" cy="337701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1600" dirty="0"/>
                <a:t>课程结构覆盖“歌唱</a:t>
              </a:r>
              <a:r>
                <a:rPr lang="en-US" altLang="zh-CN" sz="1600" dirty="0"/>
                <a:t>—</a:t>
              </a:r>
              <a:r>
                <a:rPr lang="zh-CN" altLang="en-US" sz="1600" dirty="0"/>
                <a:t>表演</a:t>
              </a:r>
              <a:r>
                <a:rPr lang="en-US" altLang="zh-CN" sz="1600" dirty="0"/>
                <a:t>—</a:t>
              </a:r>
              <a:r>
                <a:rPr lang="zh-CN" altLang="en-US" sz="1600" dirty="0"/>
                <a:t>舞蹈</a:t>
              </a:r>
              <a:r>
                <a:rPr lang="en-US" altLang="zh-CN" sz="1600" dirty="0"/>
                <a:t>—</a:t>
              </a:r>
              <a:r>
                <a:rPr lang="zh-CN" altLang="en-US" sz="1600" dirty="0"/>
                <a:t>试镜流程”，目标明确且训练路径清晰。</a:t>
              </a:r>
            </a:p>
            <a:p>
              <a:pPr marL="285750" indent="-285750">
                <a:lnSpc>
                  <a:spcPct val="150000"/>
                </a:lnSpc>
                <a:buFont typeface="Arial" panose="020B0604020202020204" pitchFamily="34" charset="0"/>
                <a:buChar char="•"/>
              </a:pPr>
              <a:r>
                <a:rPr lang="zh-CN" altLang="en-US" sz="1600" dirty="0"/>
                <a:t>以“过程优先”的方式建立个人技术工具箱，强调可持续进步与健康训练。</a:t>
              </a:r>
            </a:p>
            <a:p>
              <a:pPr marL="285750" indent="-285750">
                <a:lnSpc>
                  <a:spcPct val="150000"/>
                </a:lnSpc>
                <a:buFont typeface="Arial" panose="020B0604020202020204" pitchFamily="34" charset="0"/>
                <a:buChar char="•"/>
              </a:pPr>
              <a:r>
                <a:rPr lang="zh-CN" altLang="en-US" sz="1600" dirty="0"/>
                <a:t>既有最终演出，也提供学生自主展示的平台，兼顾集体协作与个体表达。</a:t>
              </a:r>
              <a:endParaRPr lang="en-US" altLang="zh-CN" sz="1600" dirty="0"/>
            </a:p>
          </p:txBody>
        </p:sp>
      </p:grpSp>
      <p:pic>
        <p:nvPicPr>
          <p:cNvPr id="5122" name="Picture 2" descr="Session 2 - Image-50-50 1">
            <a:extLst>
              <a:ext uri="{FF2B5EF4-FFF2-40B4-BE49-F238E27FC236}">
                <a16:creationId xmlns:a16="http://schemas.microsoft.com/office/drawing/2014/main" id="{76030CEA-56ED-526C-165C-41A449F408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3418" y="3025453"/>
            <a:ext cx="3438662" cy="2753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8349921"/>
      </p:ext>
    </p:extLst>
  </p:cSld>
  <p:clrMapOvr>
    <a:masterClrMapping/>
  </p:clrMapOvr>
</p:sld>
</file>

<file path=ppt/theme/theme1.xml><?xml version="1.0" encoding="utf-8"?>
<a:theme xmlns:a="http://schemas.openxmlformats.org/drawingml/2006/main" name="Office Theme">
  <a:themeElements>
    <a:clrScheme name="Corporate 5">
      <a:dk1>
        <a:srgbClr val="000000"/>
      </a:dk1>
      <a:lt1>
        <a:srgbClr val="FFFFFF"/>
      </a:lt1>
      <a:dk2>
        <a:srgbClr val="000000"/>
      </a:dk2>
      <a:lt2>
        <a:srgbClr val="FFFFFF"/>
      </a:lt2>
      <a:accent1>
        <a:srgbClr val="CC0000"/>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Pitchdeck">
      <a:majorFont>
        <a:latin typeface="Clash Grotesk Medium"/>
        <a:ea typeface=""/>
        <a:cs typeface=""/>
      </a:majorFont>
      <a:minorFont>
        <a:latin typeface="Clash Grotes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orporate 5">
    <a:dk1>
      <a:srgbClr val="000000"/>
    </a:dk1>
    <a:lt1>
      <a:srgbClr val="FFFFFF"/>
    </a:lt1>
    <a:dk2>
      <a:srgbClr val="000000"/>
    </a:dk2>
    <a:lt2>
      <a:srgbClr val="FFFFFF"/>
    </a:lt2>
    <a:accent1>
      <a:srgbClr val="CC0000"/>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3565</TotalTime>
  <Words>2042</Words>
  <Application>Microsoft Macintosh PowerPoint</Application>
  <PresentationFormat>宽屏</PresentationFormat>
  <Paragraphs>179</Paragraphs>
  <Slides>14</Slides>
  <Notes>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SimHei</vt:lpstr>
      <vt:lpstr>PingFang SC</vt:lpstr>
      <vt:lpstr>PINGFANG SC SEMIBOLD</vt:lpstr>
      <vt:lpstr>等线</vt:lpstr>
      <vt:lpstr>HarmonyOS Sans SC Black</vt:lpstr>
      <vt:lpstr>-webkit-standard</vt:lpstr>
      <vt:lpstr>Clash Grotesk</vt:lpstr>
      <vt:lpstr>HarmonyOS Sans SC Medium</vt:lpstr>
      <vt:lpstr>Arial</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Revanda Aditya Al Malik</dc:creator>
  <cp:lastModifiedBy>Xiaoye Liang</cp:lastModifiedBy>
  <cp:revision>30</cp:revision>
  <dcterms:created xsi:type="dcterms:W3CDTF">2024-07-16T02:38:58Z</dcterms:created>
  <dcterms:modified xsi:type="dcterms:W3CDTF">2025-12-13T23:37:35Z</dcterms:modified>
</cp:coreProperties>
</file>

<file path=docProps/thumbnail.jpeg>
</file>